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5"/>
  </p:notesMasterIdLst>
  <p:handoutMasterIdLst>
    <p:handoutMasterId r:id="rId66"/>
  </p:handoutMasterIdLst>
  <p:sldIdLst>
    <p:sldId id="306" r:id="rId2"/>
    <p:sldId id="505" r:id="rId3"/>
    <p:sldId id="504" r:id="rId4"/>
    <p:sldId id="354" r:id="rId5"/>
    <p:sldId id="501" r:id="rId6"/>
    <p:sldId id="521" r:id="rId7"/>
    <p:sldId id="517" r:id="rId8"/>
    <p:sldId id="507" r:id="rId9"/>
    <p:sldId id="506" r:id="rId10"/>
    <p:sldId id="514" r:id="rId11"/>
    <p:sldId id="508" r:id="rId12"/>
    <p:sldId id="509" r:id="rId13"/>
    <p:sldId id="510" r:id="rId14"/>
    <p:sldId id="511" r:id="rId15"/>
    <p:sldId id="512" r:id="rId16"/>
    <p:sldId id="309" r:id="rId17"/>
    <p:sldId id="311" r:id="rId18"/>
    <p:sldId id="480" r:id="rId19"/>
    <p:sldId id="495" r:id="rId20"/>
    <p:sldId id="496" r:id="rId21"/>
    <p:sldId id="497" r:id="rId22"/>
    <p:sldId id="314" r:id="rId23"/>
    <p:sldId id="318" r:id="rId24"/>
    <p:sldId id="353" r:id="rId25"/>
    <p:sldId id="384" r:id="rId26"/>
    <p:sldId id="385" r:id="rId27"/>
    <p:sldId id="386" r:id="rId28"/>
    <p:sldId id="387" r:id="rId29"/>
    <p:sldId id="388" r:id="rId30"/>
    <p:sldId id="389" r:id="rId31"/>
    <p:sldId id="320" r:id="rId32"/>
    <p:sldId id="382" r:id="rId33"/>
    <p:sldId id="383" r:id="rId34"/>
    <p:sldId id="518" r:id="rId35"/>
    <p:sldId id="362" r:id="rId36"/>
    <p:sldId id="364" r:id="rId37"/>
    <p:sldId id="368" r:id="rId38"/>
    <p:sldId id="395" r:id="rId39"/>
    <p:sldId id="363" r:id="rId40"/>
    <p:sldId id="365" r:id="rId41"/>
    <p:sldId id="367" r:id="rId42"/>
    <p:sldId id="369" r:id="rId43"/>
    <p:sldId id="438" r:id="rId44"/>
    <p:sldId id="500" r:id="rId45"/>
    <p:sldId id="440" r:id="rId46"/>
    <p:sldId id="441" r:id="rId47"/>
    <p:sldId id="442" r:id="rId48"/>
    <p:sldId id="443" r:id="rId49"/>
    <p:sldId id="444" r:id="rId50"/>
    <p:sldId id="445" r:id="rId51"/>
    <p:sldId id="522" r:id="rId52"/>
    <p:sldId id="516" r:id="rId53"/>
    <p:sldId id="446" r:id="rId54"/>
    <p:sldId id="482" r:id="rId55"/>
    <p:sldId id="520" r:id="rId56"/>
    <p:sldId id="519" r:id="rId57"/>
    <p:sldId id="486" r:id="rId58"/>
    <p:sldId id="487" r:id="rId59"/>
    <p:sldId id="515" r:id="rId60"/>
    <p:sldId id="488" r:id="rId61"/>
    <p:sldId id="489" r:id="rId62"/>
    <p:sldId id="490" r:id="rId63"/>
    <p:sldId id="491" r:id="rId6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E76"/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 varScale="1">
        <p:scale>
          <a:sx n="68" d="100"/>
          <a:sy n="68" d="100"/>
        </p:scale>
        <p:origin x="3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C004-B1FA-4074-944C-8E8FC27E50C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D41B-04AD-4EC4-B975-771617920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48400"/>
            <a:ext cx="35283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48400"/>
            <a:ext cx="34563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ka@cgg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image" Target="../media/image2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Relationship Id="rId9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essel%27s_correctio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b="1" dirty="0"/>
              <a:t>Advanced 3D graphics for movies and games (NPGR010)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		</a:t>
            </a:r>
            <a:r>
              <a:rPr lang="cs-CZ" sz="2800" b="1" dirty="0"/>
              <a:t>–</a:t>
            </a:r>
            <a:r>
              <a:rPr lang="en-US" sz="2800" b="1" dirty="0"/>
              <a:t> </a:t>
            </a:r>
            <a:r>
              <a:rPr lang="cs-CZ" sz="2800" b="1" dirty="0"/>
              <a:t>Monte Carlo </a:t>
            </a:r>
            <a:r>
              <a:rPr lang="en-US" sz="2800" b="1" dirty="0"/>
              <a:t>integration &amp; </a:t>
            </a:r>
            <a:br>
              <a:rPr lang="en-US" sz="2800" b="1" dirty="0"/>
            </a:br>
            <a:r>
              <a:rPr lang="en-US" sz="2800" b="1" dirty="0"/>
              <a:t>    	              Direct illumination</a:t>
            </a:r>
            <a:endParaRPr lang="cs-CZ" sz="28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ří Vorba, MFF UK/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Weta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jirka@cgg.mff.cuni.cz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Slides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of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prof. Jaroslav Křivánek, minor 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edits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by Jiří Vorba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Digression: </a:t>
            </a:r>
            <a:br>
              <a:rPr lang="en-US" b="1" dirty="0"/>
            </a:br>
            <a:r>
              <a:rPr lang="en-US" b="1" dirty="0"/>
              <a:t>Numerical quadrature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9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Quadrature 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435280" cy="4679850"/>
          </a:xfrm>
        </p:spPr>
        <p:txBody>
          <a:bodyPr/>
          <a:lstStyle/>
          <a:p>
            <a:pPr marL="381000" indent="-381000"/>
            <a:r>
              <a:rPr lang="en-US" dirty="0"/>
              <a:t>General formula in </a:t>
            </a:r>
            <a:r>
              <a:rPr lang="cs-CZ" dirty="0"/>
              <a:t>1D:</a:t>
            </a:r>
            <a:br>
              <a:rPr lang="cs-CZ" dirty="0"/>
            </a:br>
            <a:endParaRPr lang="cs-CZ" dirty="0"/>
          </a:p>
          <a:p>
            <a:pPr marL="381000" indent="-381000"/>
            <a:endParaRPr lang="cs-CZ" dirty="0"/>
          </a:p>
          <a:p>
            <a:pPr marL="381000" indent="-381000"/>
            <a:endParaRPr lang="cs-CZ" dirty="0"/>
          </a:p>
          <a:p>
            <a:pPr marL="381000" indent="-381000">
              <a:buNone/>
            </a:pPr>
            <a:br>
              <a:rPr lang="cs-CZ" dirty="0"/>
            </a:br>
            <a:r>
              <a:rPr lang="en-US" i="1" dirty="0"/>
              <a:t>g</a:t>
            </a:r>
            <a:r>
              <a:rPr lang="cs-CZ" dirty="0"/>
              <a:t>	   </a:t>
            </a:r>
            <a:r>
              <a:rPr lang="en-US" dirty="0"/>
              <a:t>integrand</a:t>
            </a:r>
            <a:r>
              <a:rPr lang="cs-CZ" dirty="0"/>
              <a:t> (</a:t>
            </a:r>
            <a:r>
              <a:rPr lang="en-US" dirty="0"/>
              <a:t>i.e. the integrated function</a:t>
            </a:r>
            <a:r>
              <a:rPr lang="cs-CZ" dirty="0"/>
              <a:t>)</a:t>
            </a:r>
            <a:br>
              <a:rPr lang="cs-CZ" dirty="0"/>
            </a:br>
            <a:r>
              <a:rPr lang="en-US" i="1" dirty="0"/>
              <a:t>N</a:t>
            </a:r>
            <a:r>
              <a:rPr lang="cs-CZ" dirty="0"/>
              <a:t>	   </a:t>
            </a:r>
            <a:r>
              <a:rPr lang="en-US" dirty="0"/>
              <a:t>quadrature order </a:t>
            </a:r>
            <a:r>
              <a:rPr lang="cs-CZ" dirty="0"/>
              <a:t>(</a:t>
            </a:r>
            <a:r>
              <a:rPr lang="en-US" dirty="0"/>
              <a:t>i.e. number of integrand samples</a:t>
            </a:r>
            <a:r>
              <a:rPr lang="cs-CZ" dirty="0"/>
              <a:t>) </a:t>
            </a:r>
            <a:br>
              <a:rPr lang="cs-CZ" dirty="0"/>
            </a:br>
            <a:r>
              <a:rPr lang="cs-CZ" i="1" dirty="0"/>
              <a:t>x</a:t>
            </a:r>
            <a:r>
              <a:rPr lang="en-US" i="1" baseline="-25000" dirty="0"/>
              <a:t>k</a:t>
            </a:r>
            <a:r>
              <a:rPr lang="cs-CZ" dirty="0"/>
              <a:t>	   </a:t>
            </a:r>
            <a:r>
              <a:rPr lang="en-US" dirty="0"/>
              <a:t>node points </a:t>
            </a:r>
            <a:r>
              <a:rPr lang="cs-CZ" dirty="0"/>
              <a:t>(</a:t>
            </a:r>
            <a:r>
              <a:rPr lang="en-US" dirty="0"/>
              <a:t>i.e. positions of the samples</a:t>
            </a:r>
            <a:r>
              <a:rPr lang="cs-CZ" dirty="0"/>
              <a:t>)</a:t>
            </a:r>
            <a:br>
              <a:rPr lang="cs-CZ" dirty="0"/>
            </a:br>
            <a:r>
              <a:rPr lang="en-US" i="1" dirty="0"/>
              <a:t>g</a:t>
            </a:r>
            <a:r>
              <a:rPr lang="cs-CZ" dirty="0"/>
              <a:t>(x</a:t>
            </a:r>
            <a:r>
              <a:rPr lang="en-US" i="1" baseline="-25000" dirty="0"/>
              <a:t>k</a:t>
            </a:r>
            <a:r>
              <a:rPr lang="cs-CZ" dirty="0"/>
              <a:t>)  </a:t>
            </a:r>
            <a:r>
              <a:rPr lang="en-US" dirty="0"/>
              <a:t>integrand values at node points</a:t>
            </a:r>
            <a:br>
              <a:rPr lang="cs-CZ" dirty="0"/>
            </a:br>
            <a:r>
              <a:rPr lang="cs-CZ" i="1" dirty="0"/>
              <a:t>w</a:t>
            </a:r>
            <a:r>
              <a:rPr lang="en-US" i="1" baseline="-25000" dirty="0"/>
              <a:t>k</a:t>
            </a:r>
            <a:r>
              <a:rPr lang="cs-CZ" dirty="0"/>
              <a:t>	   </a:t>
            </a:r>
            <a:r>
              <a:rPr lang="en-US" dirty="0"/>
              <a:t>quadrature weights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16" name="Object 4"/>
              <p:cNvSpPr txBox="1"/>
              <p:nvPr/>
            </p:nvSpPr>
            <p:spPr bwMode="auto">
              <a:xfrm>
                <a:off x="3608040" y="2276872"/>
                <a:ext cx="2133600" cy="9937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811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8040" y="2276872"/>
                <a:ext cx="2133600" cy="993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Quadrature 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en-US" sz="2000" dirty="0"/>
              <a:t>Quadrature rules differ by the choice of node point positions </a:t>
            </a:r>
            <a:r>
              <a:rPr lang="cs-CZ" sz="2000" dirty="0"/>
              <a:t>x</a:t>
            </a:r>
            <a:r>
              <a:rPr lang="en-US" sz="2000" i="1" baseline="-25000" dirty="0"/>
              <a:t>k</a:t>
            </a:r>
            <a:r>
              <a:rPr lang="cs-CZ" sz="2000" dirty="0"/>
              <a:t> </a:t>
            </a:r>
            <a:r>
              <a:rPr lang="en-US" sz="2000" dirty="0"/>
              <a:t>and the weights </a:t>
            </a:r>
            <a:r>
              <a:rPr lang="cs-CZ" sz="2000" i="1" dirty="0"/>
              <a:t>w</a:t>
            </a:r>
            <a:r>
              <a:rPr lang="en-US" sz="2000" i="1" baseline="-25000" dirty="0"/>
              <a:t>k</a:t>
            </a:r>
            <a:endParaRPr lang="cs-CZ" sz="2000" dirty="0"/>
          </a:p>
          <a:p>
            <a:pPr marL="725488" lvl="1" indent="-381000"/>
            <a:endParaRPr lang="cs-CZ" sz="2000" dirty="0"/>
          </a:p>
          <a:p>
            <a:pPr marL="725488" lvl="1" indent="-381000"/>
            <a:r>
              <a:rPr lang="en-US" sz="2000" dirty="0"/>
              <a:t>E.g. rectangle rule, trapezoidal rule, Simpson’s method, Gauss quadrature</a:t>
            </a:r>
            <a:r>
              <a:rPr lang="cs-CZ" sz="2000" dirty="0"/>
              <a:t>, …</a:t>
            </a:r>
          </a:p>
          <a:p>
            <a:pPr marL="381000" indent="-381000"/>
            <a:endParaRPr lang="cs-CZ" sz="2000" dirty="0"/>
          </a:p>
          <a:p>
            <a:pPr marL="381000" indent="-381000"/>
            <a:r>
              <a:rPr lang="en-US" sz="2000" dirty="0"/>
              <a:t>The samples </a:t>
            </a:r>
            <a:br>
              <a:rPr lang="en-US" sz="2000" dirty="0"/>
            </a:br>
            <a:r>
              <a:rPr lang="cs-CZ" sz="2000" dirty="0"/>
              <a:t>(</a:t>
            </a:r>
            <a:r>
              <a:rPr lang="en-US" sz="2000" dirty="0"/>
              <a:t>i.e. the node points</a:t>
            </a:r>
            <a:r>
              <a:rPr lang="cs-CZ" sz="2000" dirty="0"/>
              <a:t>) </a:t>
            </a:r>
            <a:br>
              <a:rPr lang="en-US" sz="2000" dirty="0"/>
            </a:br>
            <a:r>
              <a:rPr lang="en-US" sz="2000" dirty="0"/>
              <a:t>are placed deterministically</a:t>
            </a:r>
            <a:endParaRPr lang="cs-CZ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405506" name="Picture 2">
            <a:extLst>
              <a:ext uri="{FF2B5EF4-FFF2-40B4-BE49-F238E27FC236}">
                <a16:creationId xmlns:a16="http://schemas.microsoft.com/office/drawing/2014/main" id="{6C976ACF-D8E6-44BD-8E03-21399E2E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456384" cy="28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A1898-D77C-41E3-B592-27347EAD6425}"/>
              </a:ext>
            </a:extLst>
          </p:cNvPr>
          <p:cNvSpPr txBox="1"/>
          <p:nvPr/>
        </p:nvSpPr>
        <p:spPr>
          <a:xfrm rot="16200000">
            <a:off x="7432290" y="4897115"/>
            <a:ext cx="2509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1517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General formula for quadrature of a function of multiple variables</a:t>
            </a:r>
            <a:r>
              <a:rPr lang="cs-CZ" dirty="0"/>
              <a:t>: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/>
              <a:t>Convergence speed of approximation error </a:t>
            </a:r>
            <a:r>
              <a:rPr lang="en-US" i="1" dirty="0"/>
              <a:t>E</a:t>
            </a:r>
            <a:r>
              <a:rPr lang="en-US" dirty="0"/>
              <a:t> for a </a:t>
            </a:r>
            <a:r>
              <a:rPr lang="en-US" i="1" dirty="0"/>
              <a:t>d</a:t>
            </a:r>
            <a:r>
              <a:rPr lang="cs-CZ" dirty="0"/>
              <a:t>-</a:t>
            </a:r>
            <a:r>
              <a:rPr lang="en-US" dirty="0"/>
              <a:t>dimensional integral is </a:t>
            </a:r>
            <a:r>
              <a:rPr lang="en-US" i="1" dirty="0"/>
              <a:t>E</a:t>
            </a:r>
            <a:r>
              <a:rPr lang="en-US" dirty="0"/>
              <a:t> = </a:t>
            </a:r>
            <a:r>
              <a:rPr lang="cs-CZ" dirty="0"/>
              <a:t>O(</a:t>
            </a:r>
            <a:r>
              <a:rPr lang="cs-CZ" i="1" dirty="0"/>
              <a:t>N</a:t>
            </a:r>
            <a:r>
              <a:rPr lang="cs-CZ" baseline="30000" dirty="0"/>
              <a:t>-1/</a:t>
            </a:r>
            <a:r>
              <a:rPr lang="en-US" i="1" baseline="30000" dirty="0"/>
              <a:t>d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 in order to cut the error in half for a 3-dimensional integral, we need </a:t>
            </a:r>
            <a:r>
              <a:rPr lang="cs-CZ" dirty="0"/>
              <a:t>2</a:t>
            </a:r>
            <a:r>
              <a:rPr lang="cs-CZ" baseline="30000" dirty="0"/>
              <a:t>3</a:t>
            </a:r>
            <a:r>
              <a:rPr lang="cs-CZ" dirty="0"/>
              <a:t> = 8 </a:t>
            </a:r>
            <a:r>
              <a:rPr lang="en-US" dirty="0"/>
              <a:t>times more samples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/>
              <a:t>Unusable in higher dimensions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Dimensional explosion</a:t>
            </a:r>
            <a:endParaRPr lang="cs-CZ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3" name="Object 5"/>
              <p:cNvSpPr txBox="1"/>
              <p:nvPr/>
            </p:nvSpPr>
            <p:spPr bwMode="auto">
              <a:xfrm>
                <a:off x="1739900" y="2349500"/>
                <a:ext cx="5664200" cy="10509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...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90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900" y="2349500"/>
                <a:ext cx="5664200" cy="1050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Deterministic quadrature vs. Monte Carlo</a:t>
            </a:r>
            <a:endParaRPr lang="cs-CZ" dirty="0"/>
          </a:p>
          <a:p>
            <a:pPr lvl="1">
              <a:lnSpc>
                <a:spcPct val="80000"/>
              </a:lnSpc>
            </a:pPr>
            <a:endParaRPr lang="cs-CZ" dirty="0"/>
          </a:p>
          <a:p>
            <a:pPr lvl="1">
              <a:lnSpc>
                <a:spcPct val="80000"/>
              </a:lnSpc>
            </a:pPr>
            <a:r>
              <a:rPr lang="en-US" dirty="0"/>
              <a:t>In </a:t>
            </a:r>
            <a:r>
              <a:rPr lang="cs-CZ" dirty="0"/>
              <a:t>1D </a:t>
            </a:r>
            <a:r>
              <a:rPr lang="en-US" dirty="0"/>
              <a:t>deterministic better than </a:t>
            </a:r>
            <a:r>
              <a:rPr lang="cs-CZ" dirty="0"/>
              <a:t>Monte Carlo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 </a:t>
            </a:r>
            <a:r>
              <a:rPr lang="cs-CZ" dirty="0"/>
              <a:t>2D </a:t>
            </a:r>
            <a:r>
              <a:rPr lang="en-US" dirty="0"/>
              <a:t>roughly equivalent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dirty="0"/>
              <a:t>From </a:t>
            </a:r>
            <a:r>
              <a:rPr lang="cs-CZ" dirty="0"/>
              <a:t>3D</a:t>
            </a:r>
            <a:r>
              <a:rPr lang="en-US" dirty="0"/>
              <a:t>, </a:t>
            </a:r>
            <a:r>
              <a:rPr lang="cs-CZ" dirty="0"/>
              <a:t>MC </a:t>
            </a:r>
            <a:r>
              <a:rPr lang="en-US" dirty="0"/>
              <a:t>will always perform better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/>
              <a:t>Remember, quadrature rules are NOT the Monte Carlo method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Monte Carlo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87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</a:t>
            </a:r>
            <a:r>
              <a:rPr lang="cs-CZ" dirty="0"/>
              <a:t>Monte Carlo </a:t>
            </a:r>
            <a:r>
              <a:rPr lang="en-US" dirty="0"/>
              <a:t>method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Atomic bomb development</a:t>
            </a:r>
            <a:r>
              <a:rPr lang="cs-CZ" dirty="0"/>
              <a:t>, Los </a:t>
            </a:r>
            <a:r>
              <a:rPr lang="en-US" dirty="0"/>
              <a:t>Alamos</a:t>
            </a:r>
            <a:r>
              <a:rPr lang="cs-CZ" dirty="0"/>
              <a:t> 1940</a:t>
            </a:r>
            <a:br>
              <a:rPr lang="en-US" dirty="0"/>
            </a:br>
            <a:r>
              <a:rPr lang="cs-CZ" dirty="0"/>
              <a:t>John von Neumann, Stanislav Ulam, Nicholas </a:t>
            </a:r>
            <a:r>
              <a:rPr lang="cs-CZ" dirty="0" err="1"/>
              <a:t>Metropolis</a:t>
            </a:r>
            <a:endParaRPr lang="en-US" dirty="0"/>
          </a:p>
          <a:p>
            <a:endParaRPr lang="cs-CZ" dirty="0"/>
          </a:p>
          <a:p>
            <a:r>
              <a:rPr lang="en-US" dirty="0"/>
              <a:t>Further development and practical applications from the early 50’s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method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We simulate many random occurrences of the same type of events</a:t>
            </a:r>
            <a:r>
              <a:rPr lang="cs-CZ" dirty="0"/>
              <a:t>, </a:t>
            </a:r>
            <a:r>
              <a:rPr lang="en-US" dirty="0"/>
              <a:t>e.g.</a:t>
            </a:r>
            <a:r>
              <a:rPr lang="cs-CZ" dirty="0"/>
              <a:t>:</a:t>
            </a:r>
          </a:p>
          <a:p>
            <a:endParaRPr lang="cs-CZ" dirty="0"/>
          </a:p>
          <a:p>
            <a:pPr lvl="1"/>
            <a:r>
              <a:rPr lang="en-US" dirty="0"/>
              <a:t>Neutrons</a:t>
            </a:r>
            <a:r>
              <a:rPr lang="cs-CZ" dirty="0"/>
              <a:t> – </a:t>
            </a:r>
            <a:r>
              <a:rPr lang="en-US" dirty="0"/>
              <a:t>emission</a:t>
            </a:r>
            <a:r>
              <a:rPr lang="cs-CZ" dirty="0"/>
              <a:t>, </a:t>
            </a:r>
            <a:r>
              <a:rPr lang="en-US" dirty="0"/>
              <a:t>absorption</a:t>
            </a:r>
            <a:r>
              <a:rPr lang="cs-CZ" dirty="0"/>
              <a:t>, </a:t>
            </a:r>
            <a:r>
              <a:rPr lang="en-US" dirty="0"/>
              <a:t>collisions with hydrogen nuclei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Behavior of computer networks, traffic simulation.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en-US" dirty="0"/>
              <a:t>Sociological and economical models </a:t>
            </a:r>
            <a:r>
              <a:rPr lang="cs-CZ" dirty="0"/>
              <a:t>– </a:t>
            </a:r>
            <a:r>
              <a:rPr lang="en-US" dirty="0"/>
              <a:t>demography</a:t>
            </a:r>
            <a:r>
              <a:rPr lang="cs-CZ" dirty="0"/>
              <a:t>, </a:t>
            </a:r>
            <a:r>
              <a:rPr lang="en-US" dirty="0"/>
              <a:t>inflation, insurance, etc.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– applications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market simulations</a:t>
            </a:r>
          </a:p>
          <a:p>
            <a:r>
              <a:rPr lang="en-US" dirty="0"/>
              <a:t>Traffic flow simulations</a:t>
            </a:r>
          </a:p>
          <a:p>
            <a:r>
              <a:rPr lang="en-US" dirty="0"/>
              <a:t>Environmental sciences</a:t>
            </a:r>
          </a:p>
          <a:p>
            <a:r>
              <a:rPr lang="en-US" dirty="0"/>
              <a:t>Particle physics</a:t>
            </a:r>
          </a:p>
          <a:p>
            <a:r>
              <a:rPr lang="en-US" dirty="0"/>
              <a:t>Quantum field theory</a:t>
            </a:r>
          </a:p>
          <a:p>
            <a:r>
              <a:rPr lang="en-US" dirty="0"/>
              <a:t>Astrophysics</a:t>
            </a:r>
          </a:p>
          <a:p>
            <a:r>
              <a:rPr lang="en-US" dirty="0"/>
              <a:t>Molecular modeling</a:t>
            </a:r>
          </a:p>
          <a:p>
            <a:r>
              <a:rPr lang="en-US" dirty="0"/>
              <a:t>Semiconductor devices</a:t>
            </a:r>
          </a:p>
          <a:p>
            <a:r>
              <a:rPr lang="en-US" dirty="0"/>
              <a:t>Optimization problems</a:t>
            </a:r>
          </a:p>
          <a:p>
            <a:r>
              <a:rPr lang="en-US" b="1" dirty="0"/>
              <a:t>Light transport calculations</a:t>
            </a:r>
          </a:p>
          <a:p>
            <a:r>
              <a:rPr lang="en-US" dirty="0"/>
              <a:t>...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Kawrakov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698D3-08FB-494C-B8AC-2966A0555326}"/>
              </a:ext>
            </a:extLst>
          </p:cNvPr>
          <p:cNvSpPr txBox="1"/>
          <p:nvPr/>
        </p:nvSpPr>
        <p:spPr>
          <a:xfrm>
            <a:off x="8362672" y="1443038"/>
            <a:ext cx="324128" cy="369332"/>
          </a:xfrm>
          <a:prstGeom prst="rect">
            <a:avLst/>
          </a:prstGeom>
          <a:solidFill>
            <a:srgbClr val="1B1E76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Entire the lecture in </a:t>
            </a:r>
            <a:r>
              <a:rPr lang="cs-CZ" b="1" dirty="0"/>
              <a:t>5</a:t>
            </a:r>
            <a:r>
              <a:rPr lang="en-US" b="1" dirty="0"/>
              <a:t> slides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1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Kawrakov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=&gt; image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Samples are placed randomly </a:t>
            </a:r>
            <a:r>
              <a:rPr lang="cs-CZ" dirty="0"/>
              <a:t>(</a:t>
            </a:r>
            <a:r>
              <a:rPr lang="en-US" dirty="0"/>
              <a:t>or pseudo-randomly</a:t>
            </a:r>
            <a:r>
              <a:rPr lang="cs-CZ" dirty="0"/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Convergence of standard error:  std. dev. = </a:t>
            </a:r>
            <a:r>
              <a:rPr lang="cs-CZ" dirty="0"/>
              <a:t>O(</a:t>
            </a:r>
            <a:r>
              <a:rPr lang="cs-CZ" i="1" dirty="0"/>
              <a:t>N</a:t>
            </a:r>
            <a:r>
              <a:rPr lang="cs-CZ" baseline="30000" dirty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en-US" b="1" dirty="0"/>
              <a:t>Convergence speed independent of dimension</a:t>
            </a:r>
            <a:endParaRPr lang="cs-CZ" b="1" dirty="0"/>
          </a:p>
          <a:p>
            <a:pPr marL="763588" lvl="1" indent="-419100"/>
            <a:r>
              <a:rPr lang="en-US" b="1" dirty="0"/>
              <a:t>Faster than classic quadrature rules </a:t>
            </a:r>
            <a:r>
              <a:rPr lang="en-US" dirty="0"/>
              <a:t>for </a:t>
            </a:r>
            <a:r>
              <a:rPr lang="cs-CZ" dirty="0"/>
              <a:t>3</a:t>
            </a:r>
            <a:r>
              <a:rPr lang="en-US" dirty="0"/>
              <a:t> and more dimensions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Special methods for placing samples exist</a:t>
            </a:r>
            <a:endParaRPr lang="cs-CZ" dirty="0"/>
          </a:p>
          <a:p>
            <a:pPr marL="763588" lvl="1" indent="-419100"/>
            <a:r>
              <a:rPr lang="cs-CZ" dirty="0"/>
              <a:t>Quasi-Monte Carlo</a:t>
            </a:r>
          </a:p>
          <a:p>
            <a:pPr marL="763588" lvl="1" indent="-419100"/>
            <a:r>
              <a:rPr lang="en-US" dirty="0"/>
              <a:t>Faster asymptotic convergence than </a:t>
            </a:r>
            <a:r>
              <a:rPr lang="cs-CZ" dirty="0"/>
              <a:t>MC</a:t>
            </a:r>
            <a:r>
              <a:rPr lang="en-US" dirty="0"/>
              <a:t> for “smooth” functions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en-US" b="1" dirty="0"/>
              <a:t>Pros</a:t>
            </a:r>
            <a:endParaRPr lang="cs-CZ" b="1" dirty="0"/>
          </a:p>
          <a:p>
            <a:pPr lvl="1"/>
            <a:r>
              <a:rPr lang="en-US" dirty="0"/>
              <a:t>Simple implementation</a:t>
            </a:r>
            <a:endParaRPr lang="cs-CZ" dirty="0"/>
          </a:p>
          <a:p>
            <a:pPr lvl="1"/>
            <a:r>
              <a:rPr lang="en-US" dirty="0"/>
              <a:t>Robust solution for complex integrands and integration domains</a:t>
            </a:r>
            <a:endParaRPr lang="cs-CZ" dirty="0"/>
          </a:p>
          <a:p>
            <a:pPr lvl="1"/>
            <a:r>
              <a:rPr lang="en-US" dirty="0"/>
              <a:t>Effective for high-dimensional integrals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en-US" b="1" dirty="0"/>
              <a:t>Cons</a:t>
            </a:r>
            <a:endParaRPr lang="cs-CZ" b="1" dirty="0"/>
          </a:p>
          <a:p>
            <a:pPr lvl="1"/>
            <a:r>
              <a:rPr lang="en-US" dirty="0"/>
              <a:t>Relatively slow convergence </a:t>
            </a:r>
            <a:r>
              <a:rPr lang="cs-CZ" dirty="0"/>
              <a:t>– </a:t>
            </a:r>
            <a:r>
              <a:rPr lang="en-US" dirty="0"/>
              <a:t>halving the standard error requires four times as many samples</a:t>
            </a:r>
            <a:endParaRPr lang="cs-CZ" dirty="0"/>
          </a:p>
          <a:p>
            <a:pPr lvl="1"/>
            <a:r>
              <a:rPr lang="en-US" dirty="0"/>
              <a:t>In rendering: images contain noise that disappears slowly</a:t>
            </a:r>
            <a:endParaRPr lang="cs-CZ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Review – Random variables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cs-CZ" i="1" dirty="0"/>
              <a:t>X</a:t>
            </a:r>
            <a:r>
              <a:rPr lang="cs-CZ" dirty="0"/>
              <a:t> … </a:t>
            </a:r>
            <a:r>
              <a:rPr lang="en-US" dirty="0"/>
              <a:t>random variable</a:t>
            </a:r>
            <a:endParaRPr lang="cs-CZ" dirty="0"/>
          </a:p>
          <a:p>
            <a:endParaRPr lang="en-US" i="1" dirty="0"/>
          </a:p>
          <a:p>
            <a:r>
              <a:rPr lang="cs-CZ" i="1" dirty="0"/>
              <a:t>X</a:t>
            </a:r>
            <a:r>
              <a:rPr lang="cs-CZ" dirty="0"/>
              <a:t> </a:t>
            </a:r>
            <a:r>
              <a:rPr lang="en-US" dirty="0"/>
              <a:t>assumes different values with different probability</a:t>
            </a:r>
          </a:p>
          <a:p>
            <a:pPr lvl="1"/>
            <a:r>
              <a:rPr lang="en-US" dirty="0"/>
              <a:t>Given by the probability distribution </a:t>
            </a:r>
            <a:r>
              <a:rPr lang="en-US" i="1" dirty="0"/>
              <a:t>D</a:t>
            </a:r>
            <a:endParaRPr lang="cs-CZ" i="1" dirty="0"/>
          </a:p>
          <a:p>
            <a:pPr lvl="1"/>
            <a:r>
              <a:rPr lang="cs-CZ" i="1" dirty="0"/>
              <a:t>X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 </a:t>
            </a:r>
            <a:r>
              <a:rPr lang="en-US" i="1" dirty="0">
                <a:sym typeface="Symbol"/>
              </a:rPr>
              <a:t>D</a:t>
            </a:r>
            <a:endParaRPr lang="cs-CZ" dirty="0">
              <a:sym typeface="Symbo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set of values of </a:t>
            </a: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endParaRPr lang="cs-CZ" i="1" dirty="0"/>
          </a:p>
          <a:p>
            <a:r>
              <a:rPr lang="en-US" dirty="0"/>
              <a:t>Each assumed with prob. </a:t>
            </a:r>
            <a:r>
              <a:rPr lang="en-US" i="1" dirty="0"/>
              <a:t>p</a:t>
            </a:r>
            <a:r>
              <a:rPr lang="cs-CZ" i="1" baseline="-25000" dirty="0"/>
              <a:t>i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Cumulative distribution </a:t>
            </a:r>
            <a:br>
              <a:rPr lang="en-US" b="1" dirty="0"/>
            </a:br>
            <a:r>
              <a:rPr lang="en-US" b="1" dirty="0"/>
              <a:t>function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5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6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7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8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Probability</a:t>
            </a:r>
            <a:r>
              <a:rPr lang="cs-CZ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mass function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95275" y="4928518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09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10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04048" y="3645024"/>
            <a:ext cx="3960440" cy="2808312"/>
            <a:chOff x="5004048" y="3645024"/>
            <a:chExt cx="3960440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11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12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04048" y="364502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Cumulative distribution </a:t>
              </a:r>
              <a:r>
                <a:rPr lang="en-US" b="1" dirty="0" err="1">
                  <a:latin typeface="+mj-lt"/>
                </a:rPr>
                <a:t>func</a:t>
              </a:r>
              <a:r>
                <a:rPr lang="en-US" b="1" dirty="0">
                  <a:latin typeface="+mj-lt"/>
                </a:rPr>
                <a:t>.</a:t>
              </a:r>
              <a:endParaRPr lang="cs-CZ" b="1" dirty="0">
                <a:latin typeface="+mj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13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</a:t>
            </a:r>
            <a:r>
              <a:rPr lang="cs-CZ" dirty="0"/>
              <a:t> </a:t>
            </a:r>
            <a:r>
              <a:rPr lang="en-US" dirty="0"/>
              <a:t>density function</a:t>
            </a:r>
            <a:r>
              <a:rPr lang="cs-CZ" dirty="0"/>
              <a:t>, </a:t>
            </a:r>
            <a:r>
              <a:rPr lang="en-US" b="1" dirty="0"/>
              <a:t>pdf,</a:t>
            </a:r>
            <a:r>
              <a:rPr lang="cs-CZ" b="1" dirty="0"/>
              <a:t> </a:t>
            </a:r>
            <a:r>
              <a:rPr lang="cs-CZ" i="1" dirty="0"/>
              <a:t>p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In </a:t>
            </a:r>
            <a:r>
              <a:rPr lang="cs-CZ" dirty="0"/>
              <a:t>1</a:t>
            </a:r>
            <a:r>
              <a:rPr lang="en-US" dirty="0"/>
              <a:t>D</a:t>
            </a:r>
            <a:r>
              <a:rPr lang="cs-CZ" dirty="0"/>
              <a:t>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62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3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  <a:r>
              <a:rPr lang="cs-CZ" dirty="0"/>
              <a:t>, </a:t>
            </a:r>
            <a:r>
              <a:rPr lang="en-US" b="1" dirty="0" err="1"/>
              <a:t>cdf</a:t>
            </a:r>
            <a:r>
              <a:rPr lang="en-US" b="1" dirty="0"/>
              <a:t>,</a:t>
            </a:r>
            <a:r>
              <a:rPr lang="cs-CZ" dirty="0"/>
              <a:t> </a:t>
            </a:r>
            <a:r>
              <a:rPr lang="cs-CZ" i="1" dirty="0"/>
              <a:t>P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r>
              <a:rPr lang="en-US" dirty="0"/>
              <a:t>In</a:t>
            </a:r>
            <a:r>
              <a:rPr lang="cs-CZ" dirty="0"/>
              <a:t> 1</a:t>
            </a:r>
            <a:r>
              <a:rPr lang="en-US" dirty="0"/>
              <a:t>D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88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89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124744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Example: </a:t>
            </a:r>
            <a:r>
              <a:rPr lang="en-US" sz="2400" b="1" dirty="0">
                <a:latin typeface="+mj-lt"/>
              </a:rPr>
              <a:t>Uniform</a:t>
            </a:r>
            <a:r>
              <a:rPr lang="cs-CZ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distribution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Probability density function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pdf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Cumulative distribution function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cdf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507288" cy="4358109"/>
          </a:xfrm>
        </p:spPr>
        <p:txBody>
          <a:bodyPr/>
          <a:lstStyle/>
          <a:p>
            <a:r>
              <a:rPr lang="en-US" dirty="0"/>
              <a:t>Total reflected radiance: integrate contributions of incident radiance, weighted by the BRDF, over the hemisphere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1491" name="Object 3"/>
              <p:cNvSpPr txBox="1"/>
              <p:nvPr/>
            </p:nvSpPr>
            <p:spPr bwMode="auto">
              <a:xfrm>
                <a:off x="1585913" y="2741613"/>
                <a:ext cx="6442468" cy="9032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149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5913" y="2741613"/>
                <a:ext cx="6442468" cy="903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94"/>
          <p:cNvCxnSpPr/>
          <p:nvPr/>
        </p:nvCxnSpPr>
        <p:spPr>
          <a:xfrm flipV="1">
            <a:off x="1979712" y="3462333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5"/>
          <p:cNvSpPr txBox="1"/>
          <p:nvPr/>
        </p:nvSpPr>
        <p:spPr>
          <a:xfrm>
            <a:off x="-108520" y="3790201"/>
            <a:ext cx="338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atin typeface="+mn-lt"/>
              </a:rPr>
              <a:t>upper hemisphere over x</a:t>
            </a:r>
            <a:endParaRPr lang="cs-CZ" sz="2200" dirty="0">
              <a:latin typeface="+mn-lt"/>
            </a:endParaRPr>
          </a:p>
        </p:txBody>
      </p:sp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pic>
        <p:nvPicPr>
          <p:cNvPr id="30" name="Picture 2" descr="https://i.gyazo.com/9649b4f51448318fc66f7a026e6c01a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3290" r="72432" b="37659"/>
          <a:stretch/>
        </p:blipFill>
        <p:spPr bwMode="auto">
          <a:xfrm>
            <a:off x="971600" y="428065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94"/>
          <p:cNvCxnSpPr/>
          <p:nvPr/>
        </p:nvCxnSpPr>
        <p:spPr>
          <a:xfrm flipV="1">
            <a:off x="3851920" y="3462333"/>
            <a:ext cx="0" cy="902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94"/>
          <p:cNvCxnSpPr>
            <a:stCxn id="29" idx="0"/>
          </p:cNvCxnSpPr>
          <p:nvPr/>
        </p:nvCxnSpPr>
        <p:spPr>
          <a:xfrm flipH="1" flipV="1">
            <a:off x="5292080" y="3462333"/>
            <a:ext cx="1" cy="950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94"/>
          <p:cNvCxnSpPr/>
          <p:nvPr/>
        </p:nvCxnSpPr>
        <p:spPr>
          <a:xfrm flipV="1">
            <a:off x="6732240" y="3462333"/>
            <a:ext cx="0" cy="902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483768" y="4581128"/>
                <a:ext cx="1074590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81128"/>
                <a:ext cx="1074590" cy="980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https://i.gyazo.com/9649b4f51448318fc66f7a026e6c01a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7" t="20128" r="26435" b="56397"/>
          <a:stretch/>
        </p:blipFill>
        <p:spPr bwMode="auto">
          <a:xfrm>
            <a:off x="3131841" y="4413250"/>
            <a:ext cx="4320479" cy="13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FB9597-64AD-426B-A4C6-2EFBBEBF9D71}"/>
                  </a:ext>
                </a:extLst>
              </p:cNvPr>
              <p:cNvSpPr/>
              <p:nvPr/>
            </p:nvSpPr>
            <p:spPr>
              <a:xfrm>
                <a:off x="5716188" y="-8058"/>
                <a:ext cx="728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FB9597-64AD-426B-A4C6-2EFBBEBF9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188" y="-8058"/>
                <a:ext cx="7280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026B68-79DB-4382-8673-E387281829BE}"/>
                  </a:ext>
                </a:extLst>
              </p:cNvPr>
              <p:cNvSpPr/>
              <p:nvPr/>
            </p:nvSpPr>
            <p:spPr>
              <a:xfrm>
                <a:off x="6881013" y="-117475"/>
                <a:ext cx="617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026B68-79DB-4382-8673-E38728182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013" y="-117475"/>
                <a:ext cx="61741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08FD0-7BD0-49E9-9B93-5A917EDA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4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700029" y="379604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</a:t>
            </a:r>
            <a:r>
              <a:rPr lang="cs-CZ" sz="1400" dirty="0">
                <a:latin typeface="+mj-lt"/>
              </a:rPr>
              <a:t>: </a:t>
            </a:r>
            <a:r>
              <a:rPr lang="cs-CZ" sz="1400" dirty="0" err="1">
                <a:latin typeface="+mj-lt"/>
              </a:rPr>
              <a:t>wikipedia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Gaussian </a:t>
            </a:r>
            <a:r>
              <a:rPr lang="cs-CZ" sz="2400" b="1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normal</a:t>
            </a:r>
            <a:r>
              <a:rPr lang="cs-CZ" sz="2400" b="1" dirty="0">
                <a:latin typeface="+mj-lt"/>
              </a:rPr>
              <a:t>) </a:t>
            </a:r>
            <a:r>
              <a:rPr lang="en-US" sz="2400" b="1" dirty="0">
                <a:latin typeface="+mj-lt"/>
              </a:rPr>
              <a:t>distribution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Probability density function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pdf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Cumulative distribution function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cdf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variance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en-US" b="1" dirty="0"/>
              <a:t>Expected value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Variance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Properties of variance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228803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34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22920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if </a:t>
            </a:r>
            <a:r>
              <a:rPr lang="cs-CZ" i="1" dirty="0" err="1">
                <a:latin typeface="+mj-lt"/>
              </a:rPr>
              <a:t>X</a:t>
            </a:r>
            <a:r>
              <a:rPr lang="cs-CZ" i="1" baseline="-25000" dirty="0" err="1">
                <a:latin typeface="+mj-lt"/>
              </a:rPr>
              <a:t>i</a:t>
            </a:r>
            <a:r>
              <a:rPr lang="cs-CZ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are independent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a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i="1" dirty="0"/>
              <a:t>Y</a:t>
            </a:r>
            <a:r>
              <a:rPr lang="cs-CZ" dirty="0"/>
              <a:t> </a:t>
            </a:r>
            <a:r>
              <a:rPr lang="en-US" dirty="0"/>
              <a:t>is a random variable</a:t>
            </a:r>
            <a:endParaRPr lang="cs-CZ" dirty="0"/>
          </a:p>
          <a:p>
            <a:endParaRPr lang="cs-CZ" dirty="0"/>
          </a:p>
          <a:p>
            <a:r>
              <a:rPr lang="en-US" dirty="0"/>
              <a:t>Expected value of </a:t>
            </a:r>
            <a:r>
              <a:rPr lang="cs-CZ" i="1" dirty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851920" y="1772816"/>
                <a:ext cx="1619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816"/>
                <a:ext cx="161980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939586" y="4077072"/>
                <a:ext cx="3444469" cy="12357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</a:rPr>
                        <m:t>]=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86" y="4077072"/>
                <a:ext cx="3444469" cy="1235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Monte Carlo integration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General tool for estimating definite integrals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80726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i="1" dirty="0"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g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kt 25"/>
              <p:cNvSpPr txBox="1"/>
              <p:nvPr/>
            </p:nvSpPr>
            <p:spPr bwMode="auto">
              <a:xfrm>
                <a:off x="6011863" y="2997200"/>
                <a:ext cx="1617662" cy="557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jek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863" y="2997200"/>
                <a:ext cx="1617662" cy="557213"/>
              </a:xfrm>
              <a:prstGeom prst="rect">
                <a:avLst/>
              </a:prstGeom>
              <a:blipFill>
                <a:blip r:embed="rId2"/>
                <a:stretch>
                  <a:fillRect l="-22180" t="-157143" r="-1504" b="-2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3"/>
              <p:cNvSpPr txBox="1"/>
              <p:nvPr/>
            </p:nvSpPr>
            <p:spPr bwMode="auto">
              <a:xfrm>
                <a:off x="5111750" y="4270375"/>
                <a:ext cx="3676650" cy="887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; 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9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1750" y="4270375"/>
                <a:ext cx="3676650" cy="88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Integral: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Monte Carlo estimate</a:t>
            </a:r>
            <a:r>
              <a:rPr lang="cs-CZ" sz="2400" dirty="0">
                <a:latin typeface="+mj-lt"/>
              </a:rPr>
              <a:t> </a:t>
            </a:r>
            <a:r>
              <a:rPr lang="cs-CZ" sz="2400" i="1" dirty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Works “on average”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860" name="Object 4"/>
              <p:cNvSpPr txBox="1"/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98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80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4220708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+mj-lt"/>
              </a:rPr>
              <a:t>Integral to be estimated</a:t>
            </a:r>
            <a:r>
              <a:rPr lang="cs-CZ" sz="2400" b="1" dirty="0">
                <a:latin typeface="+mj-lt"/>
              </a:rPr>
              <a:t>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2852936"/>
            <a:ext cx="8021632" cy="1714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Let </a:t>
            </a:r>
            <a:r>
              <a:rPr lang="cs-CZ" sz="2400" i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be a random variable from the distribution with the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pdf </a:t>
            </a:r>
            <a:r>
              <a:rPr lang="cs-CZ" sz="2400" i="1" dirty="0">
                <a:latin typeface="+mj-lt"/>
              </a:rPr>
              <a:t>p</a:t>
            </a:r>
            <a:r>
              <a:rPr lang="cs-CZ" sz="2400" dirty="0">
                <a:latin typeface="+mj-lt"/>
              </a:rPr>
              <a:t>(</a:t>
            </a:r>
            <a:r>
              <a:rPr lang="cs-CZ" sz="2400" i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>), </a:t>
            </a:r>
            <a:r>
              <a:rPr lang="en-US" sz="2400" dirty="0">
                <a:latin typeface="+mj-lt"/>
              </a:rPr>
              <a:t>then the random variable </a:t>
            </a:r>
            <a:r>
              <a:rPr lang="en-US" sz="2400" i="1" dirty="0" err="1">
                <a:latin typeface="+mj-lt"/>
              </a:rPr>
              <a:t>F</a:t>
            </a:r>
            <a:r>
              <a:rPr lang="en-US" sz="2400" baseline="-25000" dirty="0" err="1">
                <a:latin typeface="+mj-lt"/>
              </a:rPr>
              <a:t>prim</a:t>
            </a:r>
            <a:r>
              <a:rPr lang="en-US" sz="2400" dirty="0">
                <a:latin typeface="+mj-lt"/>
              </a:rPr>
              <a:t> given by the transformation </a:t>
            </a:r>
            <a:r>
              <a:rPr lang="cs-CZ" sz="2400" i="1" dirty="0">
                <a:latin typeface="+mj-lt"/>
              </a:rPr>
              <a:t>f</a:t>
            </a:r>
            <a:r>
              <a:rPr lang="cs-CZ" sz="2400" dirty="0">
                <a:latin typeface="+mj-lt"/>
              </a:rPr>
              <a:t>(</a:t>
            </a:r>
            <a:r>
              <a:rPr lang="cs-CZ" sz="2400" i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/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)</a:t>
            </a:r>
            <a:r>
              <a:rPr lang="cs-CZ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called the </a:t>
            </a:r>
            <a:r>
              <a:rPr lang="en-US" sz="2400" b="1" dirty="0">
                <a:latin typeface="+mj-lt"/>
              </a:rPr>
              <a:t>primary estimator</a:t>
            </a:r>
            <a:r>
              <a:rPr lang="en-US" sz="2400" dirty="0">
                <a:latin typeface="+mj-lt"/>
              </a:rPr>
              <a:t> of the above integral.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81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estimator of an integral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Primary estimator of an integral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>
                <a:latin typeface="+mj-lt"/>
              </a:rPr>
              <a:t> </a:t>
            </a:r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vs.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Estimator is a random variable</a:t>
            </a:r>
            <a:endParaRPr lang="cs-CZ" dirty="0"/>
          </a:p>
          <a:p>
            <a:pPr lvl="1"/>
            <a:r>
              <a:rPr lang="en-US" dirty="0"/>
              <a:t>It is defined though a transformation of another random variable</a:t>
            </a:r>
            <a:endParaRPr lang="cs-CZ" dirty="0"/>
          </a:p>
          <a:p>
            <a:endParaRPr lang="en-US" dirty="0"/>
          </a:p>
          <a:p>
            <a:r>
              <a:rPr lang="en-US" b="1" dirty="0"/>
              <a:t>Estimate</a:t>
            </a:r>
            <a:r>
              <a:rPr lang="en-US" dirty="0"/>
              <a:t> is a concrete realization (outcome) of the estimator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need to worry: the above distinction is important for proving theorems but less important in practice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statistical estimator is called </a:t>
            </a:r>
            <a:r>
              <a:rPr lang="en-US" b="1" dirty="0"/>
              <a:t>unbiased</a:t>
            </a:r>
            <a:r>
              <a:rPr lang="en-US" dirty="0"/>
              <a:t> if – “on average” – it yields the correct value of an estimated quantity </a:t>
            </a:r>
            <a:r>
              <a:rPr lang="en-US" i="1" dirty="0"/>
              <a:t>Q</a:t>
            </a:r>
            <a:r>
              <a:rPr lang="en-US" dirty="0"/>
              <a:t> (without systematic error).</a:t>
            </a:r>
          </a:p>
          <a:p>
            <a:r>
              <a:rPr lang="en-US" dirty="0"/>
              <a:t>More precisely: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77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Estimated quantity</a:t>
            </a:r>
            <a:endParaRPr lang="cs-CZ" b="1" dirty="0">
              <a:latin typeface="+mj-lt"/>
            </a:endParaRP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In our case, it is an integral, </a:t>
            </a:r>
          </a:p>
          <a:p>
            <a:r>
              <a:rPr lang="en-US" dirty="0">
                <a:latin typeface="+mj-lt"/>
              </a:rPr>
              <a:t>but in general it could be anything. It is a number, not a random variable.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Estimator </a:t>
            </a:r>
            <a:r>
              <a:rPr lang="en-US" dirty="0">
                <a:latin typeface="+mj-lt"/>
              </a:rPr>
              <a:t>of the quantity </a:t>
            </a:r>
            <a:r>
              <a:rPr lang="cs-CZ" i="1" dirty="0">
                <a:latin typeface="+mj-lt"/>
              </a:rPr>
              <a:t>Q</a:t>
            </a: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random variable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en-US" dirty="0"/>
              <a:t>The primary estimator </a:t>
            </a:r>
            <a:r>
              <a:rPr lang="cs-CZ" i="1" dirty="0" err="1"/>
              <a:t>F</a:t>
            </a:r>
            <a:r>
              <a:rPr lang="cs-CZ" baseline="-25000" dirty="0" err="1"/>
              <a:t>prim</a:t>
            </a:r>
            <a:r>
              <a:rPr lang="cs-CZ" dirty="0"/>
              <a:t> </a:t>
            </a:r>
            <a:r>
              <a:rPr lang="en-US" dirty="0"/>
              <a:t>is an unbiased estimator of the integral </a:t>
            </a:r>
            <a:r>
              <a:rPr lang="cs-CZ" i="1" dirty="0"/>
              <a:t>I</a:t>
            </a:r>
            <a:r>
              <a:rPr lang="en-US" i="1" dirty="0"/>
              <a:t>.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Proof: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0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= Integration of 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420888"/>
            <a:ext cx="4618856" cy="3133973"/>
          </a:xfrm>
        </p:spPr>
        <p:txBody>
          <a:bodyPr/>
          <a:lstStyle/>
          <a:p>
            <a:r>
              <a:rPr lang="en-US" dirty="0"/>
              <a:t>Problems</a:t>
            </a:r>
            <a:endParaRPr lang="cs-CZ" dirty="0"/>
          </a:p>
          <a:p>
            <a:pPr lvl="1"/>
            <a:r>
              <a:rPr lang="en-US" dirty="0"/>
              <a:t>Discontinuous integrand</a:t>
            </a:r>
            <a:br>
              <a:rPr lang="cs-CZ" dirty="0"/>
            </a:br>
            <a:r>
              <a:rPr lang="cs-CZ" dirty="0"/>
              <a:t>(</a:t>
            </a:r>
            <a:r>
              <a:rPr lang="en-US" dirty="0"/>
              <a:t>visibility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Arbitrarily large integrand values </a:t>
            </a:r>
            <a:r>
              <a:rPr lang="cs-CZ" dirty="0"/>
              <a:t>(</a:t>
            </a:r>
            <a:r>
              <a:rPr lang="en-US" dirty="0"/>
              <a:t>e.g. light distribution in caustics, BRDFs of glossy surfaces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Complex geometry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3FA566-375D-4273-A7A5-212D649A7CE1}"/>
              </a:ext>
            </a:extLst>
          </p:cNvPr>
          <p:cNvGrpSpPr/>
          <p:nvPr/>
        </p:nvGrpSpPr>
        <p:grpSpPr>
          <a:xfrm>
            <a:off x="2627784" y="4345485"/>
            <a:ext cx="2232248" cy="1152128"/>
            <a:chOff x="2411760" y="4725144"/>
            <a:chExt cx="2232248" cy="1152128"/>
          </a:xfrm>
        </p:grpSpPr>
        <p:sp>
          <p:nvSpPr>
            <p:cNvPr id="6" name="TextBox 5"/>
            <p:cNvSpPr txBox="1"/>
            <p:nvPr/>
          </p:nvSpPr>
          <p:spPr>
            <a:xfrm>
              <a:off x="2411760" y="4953942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Incoming radiance</a:t>
              </a:r>
              <a:r>
                <a:rPr lang="cs-CZ" dirty="0">
                  <a:latin typeface="+mj-lt"/>
                </a:rPr>
                <a:t> </a:t>
              </a:r>
              <a:r>
                <a:rPr lang="cs-CZ" i="1" dirty="0" err="1">
                  <a:latin typeface="+mj-lt"/>
                </a:rPr>
                <a:t>L</a:t>
              </a:r>
              <a:r>
                <a:rPr lang="cs-CZ" baseline="-25000" dirty="0" err="1">
                  <a:latin typeface="+mj-lt"/>
                </a:rPr>
                <a:t>i</a:t>
              </a:r>
              <a:r>
                <a:rPr lang="en-US" baseline="-25000" dirty="0">
                  <a:latin typeface="+mj-lt"/>
                </a:rPr>
                <a:t>n</a:t>
              </a:r>
              <a:r>
                <a:rPr lang="cs-CZ" dirty="0">
                  <a:latin typeface="+mj-lt"/>
                </a:rPr>
                <a:t>(</a:t>
              </a:r>
              <a:r>
                <a:rPr lang="cs-CZ" b="1" dirty="0" err="1">
                  <a:latin typeface="+mj-lt"/>
                </a:rPr>
                <a:t>x</a:t>
              </a:r>
              <a:r>
                <a:rPr lang="cs-CZ" dirty="0" err="1">
                  <a:latin typeface="+mj-lt"/>
                </a:rPr>
                <a:t>,</a:t>
              </a:r>
              <a:r>
                <a:rPr lang="cs-CZ" dirty="0" err="1">
                  <a:latin typeface="Symbol" pitchFamily="18" charset="2"/>
                </a:rPr>
                <a:t>w</a:t>
              </a:r>
              <a:r>
                <a:rPr lang="cs-CZ" baseline="-25000" dirty="0" err="1">
                  <a:latin typeface="+mj-lt"/>
                </a:rPr>
                <a:t>i</a:t>
              </a:r>
              <a:r>
                <a:rPr lang="en-US" baseline="-25000" dirty="0">
                  <a:latin typeface="+mj-lt"/>
                </a:rPr>
                <a:t>n</a:t>
              </a:r>
              <a:r>
                <a:rPr lang="cs-CZ" dirty="0">
                  <a:latin typeface="+mj-lt"/>
                </a:rPr>
                <a:t>) </a:t>
              </a:r>
              <a:r>
                <a:rPr lang="en-US" dirty="0">
                  <a:latin typeface="+mj-lt"/>
                </a:rPr>
                <a:t>for a point on the ceiling</a:t>
              </a:r>
              <a:r>
                <a:rPr lang="cs-CZ" dirty="0">
                  <a:latin typeface="+mj-lt"/>
                </a:rPr>
                <a:t>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987824" y="4725144"/>
              <a:ext cx="144016" cy="2287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8981" y="4953942"/>
              <a:ext cx="17649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ovéPole 6"/>
          <p:cNvSpPr txBox="1"/>
          <p:nvPr/>
        </p:nvSpPr>
        <p:spPr>
          <a:xfrm>
            <a:off x="179512" y="623731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Images: Greg Ward</a:t>
            </a:r>
            <a:endParaRPr lang="cs-CZ" sz="1400" dirty="0">
              <a:latin typeface="+mj-lt"/>
            </a:endParaRPr>
          </a:p>
        </p:txBody>
      </p:sp>
      <p:pic>
        <p:nvPicPr>
          <p:cNvPr id="13" name="Picture 2" descr="https://i.gyazo.com/9649b4f51448318fc66f7a026e6c01a4.png">
            <a:extLst>
              <a:ext uri="{FF2B5EF4-FFF2-40B4-BE49-F238E27FC236}">
                <a16:creationId xmlns:a16="http://schemas.microsoft.com/office/drawing/2014/main" id="{AF405285-39E2-4C54-A71C-E81EBA4BA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7" t="20128" r="51867" b="56397"/>
          <a:stretch/>
        </p:blipFill>
        <p:spPr bwMode="auto">
          <a:xfrm>
            <a:off x="1979712" y="2298442"/>
            <a:ext cx="1965804" cy="19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gyazo.com/9649b4f51448318fc66f7a026e6c01a4.png">
            <a:extLst>
              <a:ext uri="{FF2B5EF4-FFF2-40B4-BE49-F238E27FC236}">
                <a16:creationId xmlns:a16="http://schemas.microsoft.com/office/drawing/2014/main" id="{5525E69D-88FB-4962-AE3E-C9DE8A1DC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3290" r="72432" b="37659"/>
          <a:stretch/>
        </p:blipFill>
        <p:spPr bwMode="auto">
          <a:xfrm>
            <a:off x="971600" y="428065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D9DF3F7E-11D7-4AD1-90A1-C17BA3962E9D}"/>
                  </a:ext>
                </a:extLst>
              </p:cNvPr>
              <p:cNvSpPr txBox="1"/>
              <p:nvPr/>
            </p:nvSpPr>
            <p:spPr bwMode="auto">
              <a:xfrm>
                <a:off x="1638798" y="1188242"/>
                <a:ext cx="6442468" cy="9032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D9DF3F7E-11D7-4AD1-90A1-C17BA396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798" y="1188242"/>
                <a:ext cx="6442468" cy="903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Variance of the primary estimator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74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7865937" cy="440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+mj-lt"/>
              </a:rPr>
              <a:t>For an unbiased estimator, the error is due to </a:t>
            </a:r>
            <a:r>
              <a:rPr lang="en-US" sz="2400" b="1" dirty="0">
                <a:latin typeface="+mj-lt"/>
              </a:rPr>
              <a:t>variance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528" y="4937125"/>
            <a:ext cx="8625760" cy="12782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If we use only a single sample, the variance is usually too high.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Depends on p(x).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We need more samples in practice =&gt; secondary estimator.</a:t>
            </a:r>
            <a:endParaRPr lang="cs-CZ" sz="2400" dirty="0">
              <a:latin typeface="+mj-lt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228184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979984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for an unbiased estimator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estimator of an integral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cs-CZ" i="1" dirty="0"/>
              <a:t>N</a:t>
            </a:r>
            <a:r>
              <a:rPr lang="cs-CZ" dirty="0"/>
              <a:t> </a:t>
            </a:r>
            <a:r>
              <a:rPr lang="en-US" dirty="0"/>
              <a:t>independent random variables </a:t>
            </a:r>
            <a:r>
              <a:rPr lang="cs-CZ" i="1" dirty="0"/>
              <a:t>X</a:t>
            </a:r>
            <a:r>
              <a:rPr lang="en-US" i="1" baseline="-25000" dirty="0"/>
              <a:t>k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estimator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dirty="0"/>
              <a:t> given be the formula below is called the </a:t>
            </a:r>
            <a:r>
              <a:rPr lang="en-US" b="1" dirty="0"/>
              <a:t>secondary estimator </a:t>
            </a:r>
            <a:r>
              <a:rPr lang="en-US" dirty="0"/>
              <a:t>of </a:t>
            </a:r>
            <a:r>
              <a:rPr lang="en-US" i="1" dirty="0"/>
              <a:t>I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en-US" dirty="0"/>
              <a:t>The secondary estimator is unbiased.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290" name="Object 2">
                <a:hlinkClick r:id="" action="ppaction://ole?verb=0"/>
              </p:cNvPr>
              <p:cNvSpPr txBox="1"/>
              <p:nvPr/>
            </p:nvSpPr>
            <p:spPr bwMode="auto">
              <a:xfrm>
                <a:off x="3057525" y="3630613"/>
                <a:ext cx="3098800" cy="1022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8290" name="Object 2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525" y="3630613"/>
                <a:ext cx="3098800" cy="10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Variance of the secondary estimator</a:t>
            </a:r>
            <a:endParaRPr lang="cs-CZ" dirty="0">
              <a:latin typeface="Arial CE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Object 3">
                <a:hlinkClick r:id="" action="ppaction://ole?verb=0"/>
              </p:cNvPr>
              <p:cNvSpPr txBox="1"/>
              <p:nvPr/>
            </p:nvSpPr>
            <p:spPr bwMode="auto">
              <a:xfrm>
                <a:off x="1720850" y="1676400"/>
                <a:ext cx="4497388" cy="3182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prim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3" name="Object 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850" y="1676400"/>
                <a:ext cx="4497388" cy="3182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31641" y="5415616"/>
            <a:ext cx="6552728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en-US" sz="2400" dirty="0">
                <a:latin typeface="+mj-lt"/>
              </a:rPr>
              <a:t>standard deviation is 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-</a:t>
            </a:r>
            <a:r>
              <a:rPr lang="en-US" sz="2400" b="1" dirty="0">
                <a:latin typeface="+mj-lt"/>
              </a:rPr>
              <a:t>times smaller</a:t>
            </a:r>
            <a:r>
              <a:rPr lang="cs-CZ" sz="2400" dirty="0">
                <a:latin typeface="+mj-lt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(</a:t>
            </a:r>
            <a:r>
              <a:rPr lang="en-US" sz="2400" dirty="0">
                <a:latin typeface="+mj-lt"/>
              </a:rPr>
              <a:t>i.e. error converges with </a:t>
            </a:r>
            <a:r>
              <a:rPr lang="cs-CZ" sz="2400" b="1" dirty="0">
                <a:latin typeface="+mj-lt"/>
              </a:rPr>
              <a:t>1/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Properties of estimators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statistical estimator is called </a:t>
            </a:r>
            <a:r>
              <a:rPr lang="en-US" b="1" dirty="0"/>
              <a:t>unbiased</a:t>
            </a:r>
            <a:r>
              <a:rPr lang="en-US" dirty="0"/>
              <a:t> if – “on average” – it yields the correct value of an estimated quantity </a:t>
            </a:r>
            <a:r>
              <a:rPr lang="en-US" i="1" dirty="0"/>
              <a:t>Q</a:t>
            </a:r>
            <a:r>
              <a:rPr lang="en-US" dirty="0"/>
              <a:t> (without systematic error).</a:t>
            </a:r>
          </a:p>
          <a:p>
            <a:r>
              <a:rPr lang="en-US" dirty="0"/>
              <a:t>More precisely: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356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Estimated quantity</a:t>
            </a:r>
            <a:endParaRPr lang="cs-CZ" b="1" dirty="0">
              <a:latin typeface="+mj-lt"/>
            </a:endParaRP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In our case, it is an integral, </a:t>
            </a:r>
          </a:p>
          <a:p>
            <a:r>
              <a:rPr lang="en-US" dirty="0">
                <a:latin typeface="+mj-lt"/>
              </a:rPr>
              <a:t>but in general it could be anything. It is a number, not a random variable.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Estimator </a:t>
            </a:r>
            <a:r>
              <a:rPr lang="en-US" dirty="0">
                <a:latin typeface="+mj-lt"/>
              </a:rPr>
              <a:t>of the quantity </a:t>
            </a:r>
            <a:r>
              <a:rPr lang="cs-CZ" i="1" dirty="0">
                <a:latin typeface="+mj-lt"/>
              </a:rPr>
              <a:t>Q</a:t>
            </a: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random variable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of a 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then the estimator is “</a:t>
            </a:r>
            <a:r>
              <a:rPr lang="en-US" b="1" dirty="0"/>
              <a:t>biased</a:t>
            </a:r>
            <a:r>
              <a:rPr lang="en-US" dirty="0"/>
              <a:t>” (</a:t>
            </a:r>
            <a:r>
              <a:rPr lang="en-US" dirty="0" err="1"/>
              <a:t>cz</a:t>
            </a:r>
            <a:r>
              <a:rPr lang="en-US" dirty="0"/>
              <a:t>: </a:t>
            </a:r>
            <a:r>
              <a:rPr lang="cs-CZ" dirty="0"/>
              <a:t>vychýlený</a:t>
            </a:r>
            <a:r>
              <a:rPr lang="en-US" dirty="0"/>
              <a:t>).</a:t>
            </a:r>
            <a:endParaRPr lang="cs-CZ" dirty="0"/>
          </a:p>
          <a:p>
            <a:endParaRPr lang="cs-CZ" dirty="0"/>
          </a:p>
          <a:p>
            <a:r>
              <a:rPr lang="en-US" b="1" dirty="0"/>
              <a:t>Bias</a:t>
            </a:r>
            <a:r>
              <a:rPr lang="en-US" dirty="0"/>
              <a:t> is the systematic error of the estimator: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8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9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en-US" dirty="0"/>
              <a:t>Consider a secondary estimator with </a:t>
            </a:r>
            <a:r>
              <a:rPr lang="cs-CZ" i="1" dirty="0"/>
              <a:t>N</a:t>
            </a:r>
            <a:r>
              <a:rPr lang="cs-CZ" dirty="0"/>
              <a:t> </a:t>
            </a:r>
            <a:r>
              <a:rPr lang="en-US" dirty="0"/>
              <a:t>samples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Estimator </a:t>
            </a:r>
            <a:r>
              <a:rPr lang="cs-CZ" i="1" dirty="0"/>
              <a:t>F</a:t>
            </a:r>
            <a:r>
              <a:rPr lang="cs-CZ" i="1" baseline="-25000" dirty="0"/>
              <a:t>N</a:t>
            </a:r>
            <a:r>
              <a:rPr lang="cs-CZ" dirty="0"/>
              <a:t> </a:t>
            </a:r>
            <a:r>
              <a:rPr lang="en-US" dirty="0"/>
              <a:t>is </a:t>
            </a:r>
            <a:r>
              <a:rPr lang="en-US" b="1" dirty="0"/>
              <a:t>consistent</a:t>
            </a:r>
            <a:r>
              <a:rPr lang="en-US" dirty="0"/>
              <a:t> if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en-US" dirty="0"/>
              <a:t>i.e. if the error </a:t>
            </a:r>
            <a:r>
              <a:rPr lang="cs-CZ" i="1" dirty="0"/>
              <a:t>F</a:t>
            </a:r>
            <a:r>
              <a:rPr lang="cs-CZ" i="1" baseline="-25000" dirty="0"/>
              <a:t>N</a:t>
            </a:r>
            <a:r>
              <a:rPr lang="cs-CZ" dirty="0"/>
              <a:t> – </a:t>
            </a:r>
            <a:r>
              <a:rPr lang="cs-CZ" i="1" dirty="0"/>
              <a:t>Q</a:t>
            </a:r>
            <a:r>
              <a:rPr lang="cs-CZ" dirty="0"/>
              <a:t> </a:t>
            </a:r>
            <a:r>
              <a:rPr lang="en-US" dirty="0"/>
              <a:t>converges to zero with probability 1.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4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Sufficient condition for consistency of an estimator: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br>
              <a:rPr lang="cs-CZ" dirty="0"/>
            </a:br>
            <a:endParaRPr lang="cs-CZ" dirty="0"/>
          </a:p>
          <a:p>
            <a:r>
              <a:rPr lang="en-US" dirty="0"/>
              <a:t>Unbiasedness is not sufficient for consistency by itself (if the variance is infinite).</a:t>
            </a:r>
          </a:p>
          <a:p>
            <a:r>
              <a:rPr lang="en-US" dirty="0"/>
              <a:t>But if the variance of a primary estimator finite, then the corresponding secondary estimator is necessarily consistent.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27687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3059832" y="2915652"/>
            <a:ext cx="747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491716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Unbiased</a:t>
            </a:r>
            <a:endParaRPr lang="cs-CZ" b="1" dirty="0"/>
          </a:p>
          <a:p>
            <a:pPr lvl="1"/>
            <a:r>
              <a:rPr lang="en-US" dirty="0"/>
              <a:t>Path tracing</a:t>
            </a:r>
            <a:endParaRPr lang="cs-CZ" dirty="0"/>
          </a:p>
          <a:p>
            <a:pPr lvl="1"/>
            <a:r>
              <a:rPr lang="en-US" dirty="0"/>
              <a:t>Bidirectional path tracing</a:t>
            </a:r>
            <a:endParaRPr lang="cs-CZ" dirty="0"/>
          </a:p>
          <a:p>
            <a:pPr lvl="1"/>
            <a:r>
              <a:rPr lang="en-US" dirty="0"/>
              <a:t>Metropolis light transport</a:t>
            </a:r>
          </a:p>
          <a:p>
            <a:pPr lvl="1"/>
            <a:endParaRPr lang="cs-CZ" dirty="0"/>
          </a:p>
          <a:p>
            <a:r>
              <a:rPr lang="en-US" b="1" dirty="0"/>
              <a:t>Biased &amp; Consistent</a:t>
            </a:r>
            <a:endParaRPr lang="cs-CZ" b="1" dirty="0"/>
          </a:p>
          <a:p>
            <a:pPr lvl="1"/>
            <a:r>
              <a:rPr lang="en-US" dirty="0"/>
              <a:t>Progressive photon mapping</a:t>
            </a:r>
            <a:endParaRPr lang="cs-CZ" dirty="0"/>
          </a:p>
          <a:p>
            <a:pPr lvl="1"/>
            <a:endParaRPr lang="cs-CZ" dirty="0"/>
          </a:p>
          <a:p>
            <a:r>
              <a:rPr lang="en-US" b="1" dirty="0"/>
              <a:t>Biased &amp; not consistent</a:t>
            </a:r>
            <a:endParaRPr lang="cs-CZ" b="1" dirty="0"/>
          </a:p>
          <a:p>
            <a:pPr lvl="1"/>
            <a:r>
              <a:rPr lang="en-US" dirty="0"/>
              <a:t>Photon mapping</a:t>
            </a:r>
            <a:endParaRPr lang="cs-CZ" dirty="0"/>
          </a:p>
          <a:p>
            <a:pPr lvl="1"/>
            <a:r>
              <a:rPr lang="en-US" dirty="0"/>
              <a:t>Irradiance / radiance caching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en-US" b="1" dirty="0"/>
              <a:t>Proposition</a:t>
            </a: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en-US" i="1" dirty="0"/>
              <a:t>Proof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69494"/>
              </p:ext>
            </p:extLst>
          </p:nvPr>
        </p:nvGraphicFramePr>
        <p:xfrm>
          <a:off x="2639219" y="2348880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6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348880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348880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7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General tool for estimating definite integrals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741831" y="2468431"/>
              <a:ext cx="780726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i="1" dirty="0"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g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kt 25"/>
              <p:cNvSpPr txBox="1"/>
              <p:nvPr/>
            </p:nvSpPr>
            <p:spPr bwMode="auto">
              <a:xfrm>
                <a:off x="5889833" y="2889433"/>
                <a:ext cx="1617662" cy="557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Objek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9833" y="2889433"/>
                <a:ext cx="1617662" cy="557213"/>
              </a:xfrm>
              <a:prstGeom prst="rect">
                <a:avLst/>
              </a:prstGeom>
              <a:blipFill>
                <a:blip r:embed="rId2"/>
                <a:stretch>
                  <a:fillRect b="-13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3"/>
              <p:cNvSpPr txBox="1"/>
              <p:nvPr/>
            </p:nvSpPr>
            <p:spPr bwMode="auto">
              <a:xfrm>
                <a:off x="5076056" y="4149080"/>
                <a:ext cx="3676650" cy="887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9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4149080"/>
                <a:ext cx="3676650" cy="887413"/>
              </a:xfrm>
              <a:prstGeom prst="rect">
                <a:avLst/>
              </a:prstGeom>
              <a:blipFill>
                <a:blip r:embed="rId3"/>
                <a:stretch>
                  <a:fillRect b="-13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Integral: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Monte Carlo estimate</a:t>
            </a:r>
            <a:r>
              <a:rPr lang="cs-CZ" sz="2400" dirty="0">
                <a:latin typeface="+mj-lt"/>
              </a:rPr>
              <a:t> </a:t>
            </a:r>
            <a:r>
              <a:rPr lang="cs-CZ" sz="2400" i="1" dirty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Works “on average”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860" name="Object 4"/>
              <p:cNvSpPr txBox="1"/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98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estimator </a:t>
            </a:r>
            <a:r>
              <a:rPr lang="cs-CZ" i="1" dirty="0"/>
              <a:t>F</a:t>
            </a:r>
            <a:r>
              <a:rPr lang="cs-CZ" dirty="0"/>
              <a:t> </a:t>
            </a:r>
            <a:r>
              <a:rPr lang="en-US" dirty="0"/>
              <a:t>is unbiased, then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en-US" dirty="0"/>
              <a:t>i.e. for an unbiased estimator, it is much easier to estimate the error, because it can be estimated directly from the samples </a:t>
            </a:r>
            <a:r>
              <a:rPr lang="cs-CZ" i="1" dirty="0"/>
              <a:t>Y</a:t>
            </a:r>
            <a:r>
              <a:rPr lang="en-US" i="1" baseline="-25000" dirty="0"/>
              <a:t>k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) /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).</a:t>
            </a:r>
            <a:endParaRPr lang="cs-CZ" dirty="0"/>
          </a:p>
          <a:p>
            <a:r>
              <a:rPr lang="en-US" dirty="0"/>
              <a:t>Unbiased </a:t>
            </a:r>
            <a:r>
              <a:rPr lang="en-US" b="1" dirty="0"/>
              <a:t>estimator of variance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63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1B2E6EC-0BBF-441C-BC3F-539A121BF1CB}"/>
              </a:ext>
            </a:extLst>
          </p:cNvPr>
          <p:cNvGrpSpPr/>
          <p:nvPr/>
        </p:nvGrpSpPr>
        <p:grpSpPr>
          <a:xfrm>
            <a:off x="1223628" y="4869160"/>
            <a:ext cx="6696744" cy="1099382"/>
            <a:chOff x="755576" y="4889335"/>
            <a:chExt cx="7772400" cy="1275969"/>
          </a:xfrm>
        </p:grpSpPr>
        <p:pic>
          <p:nvPicPr>
            <p:cNvPr id="3440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4889335"/>
              <a:ext cx="7772400" cy="1275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C0D6BB7-3A03-45DD-9C70-35B9A4E5026B}"/>
                    </a:ext>
                  </a:extLst>
                </p:cNvPr>
                <p:cNvSpPr txBox="1"/>
                <p:nvPr/>
              </p:nvSpPr>
              <p:spPr>
                <a:xfrm>
                  <a:off x="4505360" y="5774878"/>
                  <a:ext cx="70243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C0D6BB7-3A03-45DD-9C70-35B9A4E50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5360" y="5774878"/>
                  <a:ext cx="70243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0101" r="-10101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27CAF30-D500-459D-A464-F1D061A3A23C}"/>
                    </a:ext>
                  </a:extLst>
                </p:cNvPr>
                <p:cNvSpPr txBox="1"/>
                <p:nvPr/>
              </p:nvSpPr>
              <p:spPr>
                <a:xfrm>
                  <a:off x="6917564" y="5782657"/>
                  <a:ext cx="70243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27CAF30-D500-459D-A464-F1D061A3A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564" y="5782657"/>
                  <a:ext cx="70243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101" r="-10101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3A596C-EFDB-4D4A-8D6C-FE75388CB0E8}"/>
                    </a:ext>
                  </a:extLst>
                </p:cNvPr>
                <p:cNvSpPr txBox="1"/>
                <p:nvPr/>
              </p:nvSpPr>
              <p:spPr>
                <a:xfrm>
                  <a:off x="5237094" y="5545098"/>
                  <a:ext cx="2728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3A596C-EFDB-4D4A-8D6C-FE75388CB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094" y="5545098"/>
                  <a:ext cx="27283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385" r="-1025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53D0D6-5208-4FE1-BC25-8E2013758852}"/>
                    </a:ext>
                  </a:extLst>
                </p:cNvPr>
                <p:cNvSpPr txBox="1"/>
                <p:nvPr/>
              </p:nvSpPr>
              <p:spPr>
                <a:xfrm>
                  <a:off x="7664740" y="5517232"/>
                  <a:ext cx="2728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53D0D6-5208-4FE1-BC25-8E2013758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740" y="5517232"/>
                  <a:ext cx="27283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385" r="-1025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9857-1BBF-499B-9114-C0C8FD46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by N-1 instead of 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8245F-F107-494C-89A0-E42816EFB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an unbiased estimate</a:t>
            </a:r>
          </a:p>
          <a:p>
            <a:r>
              <a:rPr lang="en-US" dirty="0">
                <a:hlinkClick r:id="rId2"/>
              </a:rPr>
              <a:t>https://en.wikipedia.org/wiki/Bessel%27s_correction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0B66E-248F-4D59-AF94-FA8C0645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AFC22-A77E-4C59-9E9C-54F232A9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430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Mean Squared Error </a:t>
            </a:r>
            <a:r>
              <a:rPr lang="cs-CZ" dirty="0"/>
              <a:t>– </a:t>
            </a:r>
            <a:r>
              <a:rPr lang="en-US" dirty="0"/>
              <a:t>R</a:t>
            </a:r>
            <a:r>
              <a:rPr lang="cs-CZ" dirty="0"/>
              <a:t>MSE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6" name="Object 6">
                <a:hlinkClick r:id="" action="ppaction://ole?verb=0"/>
              </p:cNvPr>
              <p:cNvSpPr txBox="1"/>
              <p:nvPr/>
            </p:nvSpPr>
            <p:spPr bwMode="auto">
              <a:xfrm>
                <a:off x="2917825" y="2841589"/>
                <a:ext cx="3308350" cy="585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3046" name="Object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7825" y="2841589"/>
                <a:ext cx="3308350" cy="585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469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an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Efficiency </a:t>
            </a:r>
            <a:r>
              <a:rPr lang="en-US" dirty="0"/>
              <a:t>of an unbiased estimator is given by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5941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2655718" y="3617148"/>
            <a:ext cx="50663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8214" y="4553252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variance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8534" y="4553252"/>
            <a:ext cx="36182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Calculation time</a:t>
            </a:r>
            <a:r>
              <a:rPr lang="cs-CZ" sz="2200" dirty="0">
                <a:latin typeface="+mj-lt"/>
              </a:rPr>
              <a:t> </a:t>
            </a:r>
            <a:br>
              <a:rPr lang="en-US" sz="2200" dirty="0">
                <a:latin typeface="+mj-lt"/>
              </a:rPr>
            </a:br>
            <a:r>
              <a:rPr lang="cs-CZ" sz="2200" dirty="0">
                <a:latin typeface="+mj-lt"/>
              </a:rPr>
              <a:t>(</a:t>
            </a:r>
            <a:r>
              <a:rPr lang="en-US" sz="2200" dirty="0">
                <a:latin typeface="+mj-lt"/>
              </a:rPr>
              <a:t>i.e. operations count, such </a:t>
            </a:r>
          </a:p>
          <a:p>
            <a:r>
              <a:rPr lang="en-US" sz="2200" dirty="0">
                <a:latin typeface="+mj-lt"/>
              </a:rPr>
              <a:t>as number of cast rays)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70462" y="3617148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MC estimators for illumination calculation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pdf for uniform hemisphere sampling</a:t>
            </a:r>
            <a:r>
              <a:rPr lang="cs-CZ" kern="0" dirty="0"/>
              <a:t>:</a:t>
            </a:r>
          </a:p>
          <a:p>
            <a:endParaRPr lang="cs-CZ" kern="0" dirty="0"/>
          </a:p>
          <a:p>
            <a:endParaRPr lang="en-US" kern="0" dirty="0"/>
          </a:p>
          <a:p>
            <a:r>
              <a:rPr lang="en-US" b="1" kern="0" dirty="0"/>
              <a:t>MC estimator </a:t>
            </a:r>
            <a:r>
              <a:rPr lang="en-US" kern="0" dirty="0"/>
              <a:t>(formula to use in the renderer)</a:t>
            </a:r>
            <a:r>
              <a:rPr lang="cs-CZ" kern="0" dirty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of reflected radiance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80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integrand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7380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/>
              <p:cNvSpPr txBox="1"/>
              <p:nvPr/>
            </p:nvSpPr>
            <p:spPr bwMode="auto">
              <a:xfrm>
                <a:off x="3923928" y="3349626"/>
                <a:ext cx="1828800" cy="7858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349626"/>
                <a:ext cx="1828800" cy="78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kt 2"/>
              <p:cNvSpPr txBox="1"/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Objek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blipFill>
                <a:blip r:embed="rId4"/>
                <a:stretch>
                  <a:fillRect b="-12403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á složená závorka 5"/>
          <p:cNvSpPr/>
          <p:nvPr/>
        </p:nvSpPr>
        <p:spPr>
          <a:xfrm rot="5400000">
            <a:off x="5020134" y="756127"/>
            <a:ext cx="252028" cy="3408060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517683" y="2502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integrand(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>
                <a:latin typeface="+mj-lt"/>
              </a:rPr>
              <a:t>in</a:t>
            </a:r>
            <a:r>
              <a:rPr lang="en-US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1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15" grpId="0"/>
      <p:bldP spid="6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pdf for </a:t>
            </a:r>
            <a:r>
              <a:rPr lang="cs-CZ" kern="0" dirty="0">
                <a:solidFill>
                  <a:srgbClr val="FF0000"/>
                </a:solidFill>
              </a:rPr>
              <a:t>cosine-</a:t>
            </a:r>
            <a:r>
              <a:rPr lang="en-US" kern="0" dirty="0">
                <a:solidFill>
                  <a:srgbClr val="FF0000"/>
                </a:solidFill>
              </a:rPr>
              <a:t>proportional</a:t>
            </a:r>
            <a:r>
              <a:rPr lang="cs-CZ" kern="0" dirty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</a:rPr>
              <a:t>sampling</a:t>
            </a:r>
            <a:r>
              <a:rPr lang="cs-CZ" kern="0" dirty="0"/>
              <a:t>:</a:t>
            </a:r>
          </a:p>
          <a:p>
            <a:endParaRPr lang="cs-CZ" kern="0" dirty="0"/>
          </a:p>
          <a:p>
            <a:endParaRPr lang="en-US" kern="0" dirty="0"/>
          </a:p>
          <a:p>
            <a:r>
              <a:rPr lang="en-US" b="1" kern="0" dirty="0"/>
              <a:t>MC estimator </a:t>
            </a:r>
            <a:r>
              <a:rPr lang="en-US" kern="0" dirty="0"/>
              <a:t>(formula to use in the renderer)</a:t>
            </a:r>
            <a:r>
              <a:rPr lang="cs-CZ" kern="0" dirty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MC to reflection </a:t>
            </a:r>
            <a:r>
              <a:rPr lang="en-US" dirty="0" err="1"/>
              <a:t>eq</a:t>
            </a:r>
            <a:r>
              <a:rPr lang="en-US" dirty="0"/>
              <a:t>: Estimator of reflected radiance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/>
              <p:cNvSpPr txBox="1"/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/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blipFill>
                <a:blip r:embed="rId3"/>
                <a:stretch>
                  <a:fillRect b="-12403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avá složená závorka 5">
            <a:extLst>
              <a:ext uri="{FF2B5EF4-FFF2-40B4-BE49-F238E27FC236}">
                <a16:creationId xmlns:a16="http://schemas.microsoft.com/office/drawing/2014/main" id="{3CF26EC2-4E6D-407C-9714-15D7CD648CEB}"/>
              </a:ext>
            </a:extLst>
          </p:cNvPr>
          <p:cNvSpPr/>
          <p:nvPr/>
        </p:nvSpPr>
        <p:spPr>
          <a:xfrm rot="5400000">
            <a:off x="5020134" y="756127"/>
            <a:ext cx="252028" cy="3408060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ovéPole 6">
            <a:extLst>
              <a:ext uri="{FF2B5EF4-FFF2-40B4-BE49-F238E27FC236}">
                <a16:creationId xmlns:a16="http://schemas.microsoft.com/office/drawing/2014/main" id="{96532D63-E43E-4EED-B07F-432BDFC28429}"/>
              </a:ext>
            </a:extLst>
          </p:cNvPr>
          <p:cNvSpPr txBox="1"/>
          <p:nvPr/>
        </p:nvSpPr>
        <p:spPr>
          <a:xfrm>
            <a:off x="5517683" y="2502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integrand(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>
                <a:latin typeface="+mj-lt"/>
              </a:rPr>
              <a:t>in</a:t>
            </a:r>
            <a:r>
              <a:rPr lang="en-US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/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integrand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6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estimate </a:t>
            </a:r>
            <a:r>
              <a:rPr lang="cs-CZ" dirty="0"/>
              <a:t>– </a:t>
            </a:r>
            <a:r>
              <a:rPr lang="en-US" dirty="0"/>
              <a:t>light source sampling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413470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estimate – light source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r>
              <a:rPr lang="en-US" dirty="0"/>
              <a:t>Reformulate the reflection integral (change of variables)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PDF for uniform sampling of the surface area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en-US" b="1" dirty="0"/>
          </a:p>
          <a:p>
            <a:r>
              <a:rPr lang="en-US" b="1" dirty="0"/>
              <a:t>Estimator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10863"/>
              </p:ext>
            </p:extLst>
          </p:nvPr>
        </p:nvGraphicFramePr>
        <p:xfrm>
          <a:off x="1364704" y="1844824"/>
          <a:ext cx="5943600" cy="180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0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04" y="1844824"/>
                        <a:ext cx="5943600" cy="1802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1546"/>
              </p:ext>
            </p:extLst>
          </p:nvPr>
        </p:nvGraphicFramePr>
        <p:xfrm>
          <a:off x="7308304" y="1988840"/>
          <a:ext cx="13204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1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988840"/>
                        <a:ext cx="1320480" cy="406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2492896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242088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9145"/>
              </p:ext>
            </p:extLst>
          </p:nvPr>
        </p:nvGraphicFramePr>
        <p:xfrm>
          <a:off x="3911760" y="4124696"/>
          <a:ext cx="1320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2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60" y="4124696"/>
                        <a:ext cx="1320480" cy="8884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76496"/>
              </p:ext>
            </p:extLst>
          </p:nvPr>
        </p:nvGraphicFramePr>
        <p:xfrm>
          <a:off x="1409760" y="5348832"/>
          <a:ext cx="6324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3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60" y="5348832"/>
                        <a:ext cx="6324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 vs. cosine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377" t="21811" r="24103" b="26907"/>
          <a:stretch/>
        </p:blipFill>
        <p:spPr bwMode="auto">
          <a:xfrm>
            <a:off x="4499992" y="1556792"/>
            <a:ext cx="4619570" cy="3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21053" b="26615"/>
          <a:stretch/>
        </p:blipFill>
        <p:spPr bwMode="auto">
          <a:xfrm>
            <a:off x="35496" y="1500642"/>
            <a:ext cx="4572000" cy="35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52184" y="515831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Light source </a:t>
            </a:r>
            <a:r>
              <a:rPr lang="en-US" b="1" dirty="0">
                <a:latin typeface="+mj-lt"/>
              </a:rPr>
              <a:t>area sampling</a:t>
            </a:r>
            <a:endParaRPr lang="cs-CZ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07476" y="515831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Cosine-proportional sampling</a:t>
            </a:r>
            <a:endParaRPr lang="cs-CZ" b="1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87727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Images: Pat Hanrahan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pdf for </a:t>
            </a:r>
            <a:r>
              <a:rPr lang="cs-CZ" kern="0" dirty="0"/>
              <a:t>cosine-</a:t>
            </a:r>
            <a:r>
              <a:rPr lang="en-US" kern="0" dirty="0"/>
              <a:t>proportional</a:t>
            </a:r>
            <a:r>
              <a:rPr lang="cs-CZ" kern="0" dirty="0"/>
              <a:t> </a:t>
            </a:r>
            <a:r>
              <a:rPr lang="en-US" kern="0" dirty="0"/>
              <a:t>sampling</a:t>
            </a:r>
            <a:r>
              <a:rPr lang="cs-CZ" kern="0" dirty="0"/>
              <a:t>:</a:t>
            </a:r>
          </a:p>
          <a:p>
            <a:endParaRPr lang="cs-CZ" kern="0" dirty="0"/>
          </a:p>
          <a:p>
            <a:endParaRPr lang="en-US" kern="0" dirty="0"/>
          </a:p>
          <a:p>
            <a:r>
              <a:rPr lang="en-US" b="1" kern="0" dirty="0"/>
              <a:t>MC estimator </a:t>
            </a:r>
            <a:r>
              <a:rPr lang="en-US" kern="0" dirty="0"/>
              <a:t>(formula to use in the renderer)</a:t>
            </a:r>
            <a:r>
              <a:rPr lang="cs-CZ" kern="0" dirty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MC to reflection </a:t>
            </a:r>
            <a:r>
              <a:rPr lang="en-US" dirty="0" err="1"/>
              <a:t>eq</a:t>
            </a:r>
            <a:r>
              <a:rPr lang="en-US" dirty="0"/>
              <a:t>: Estimator of reflected radiance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/>
              <p:cNvSpPr txBox="1"/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/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blipFill>
                <a:blip r:embed="rId3"/>
                <a:stretch>
                  <a:fillRect b="-12403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avá složená závorka 5">
            <a:extLst>
              <a:ext uri="{FF2B5EF4-FFF2-40B4-BE49-F238E27FC236}">
                <a16:creationId xmlns:a16="http://schemas.microsoft.com/office/drawing/2014/main" id="{3CF26EC2-4E6D-407C-9714-15D7CD648CEB}"/>
              </a:ext>
            </a:extLst>
          </p:cNvPr>
          <p:cNvSpPr/>
          <p:nvPr/>
        </p:nvSpPr>
        <p:spPr>
          <a:xfrm rot="5400000">
            <a:off x="5020134" y="756127"/>
            <a:ext cx="252028" cy="3408060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ovéPole 6">
            <a:extLst>
              <a:ext uri="{FF2B5EF4-FFF2-40B4-BE49-F238E27FC236}">
                <a16:creationId xmlns:a16="http://schemas.microsoft.com/office/drawing/2014/main" id="{96532D63-E43E-4EED-B07F-432BDFC28429}"/>
              </a:ext>
            </a:extLst>
          </p:cNvPr>
          <p:cNvSpPr txBox="1"/>
          <p:nvPr/>
        </p:nvSpPr>
        <p:spPr>
          <a:xfrm>
            <a:off x="5517683" y="2502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integrand(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>
                <a:latin typeface="+mj-lt"/>
              </a:rPr>
              <a:t>in</a:t>
            </a:r>
            <a:r>
              <a:rPr lang="en-US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/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integrand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2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Area light sources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 1 </a:t>
            </a:r>
            <a:r>
              <a:rPr lang="en-US" sz="1800" dirty="0"/>
              <a:t>sample per pixel</a:t>
            </a:r>
            <a:r>
              <a:rPr lang="cs-CZ" sz="1800" dirty="0"/>
              <a:t>    </a:t>
            </a:r>
            <a:r>
              <a:rPr lang="en-US" sz="1800" dirty="0"/>
              <a:t>	      </a:t>
            </a:r>
            <a:r>
              <a:rPr lang="cs-CZ" sz="1800" dirty="0"/>
              <a:t>9 </a:t>
            </a:r>
            <a:r>
              <a:rPr lang="en-US" sz="1800" dirty="0"/>
              <a:t>samples per pixel</a:t>
            </a:r>
            <a:r>
              <a:rPr lang="cs-CZ" sz="1800" dirty="0"/>
              <a:t>    </a:t>
            </a:r>
            <a:r>
              <a:rPr lang="en-US" sz="1800" dirty="0"/>
              <a:t>	      </a:t>
            </a:r>
            <a:r>
              <a:rPr lang="cs-CZ" sz="1800" dirty="0"/>
              <a:t>36 </a:t>
            </a:r>
            <a:r>
              <a:rPr lang="en-US" sz="1800" dirty="0"/>
              <a:t>samples per pixel</a:t>
            </a: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 on a surface with an arbitrary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en-US" dirty="0"/>
              <a:t>Integral to be estimated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  <a:p>
            <a:r>
              <a:rPr lang="en-US" b="1" dirty="0"/>
              <a:t>Estimator</a:t>
            </a:r>
            <a:r>
              <a:rPr lang="en-US" dirty="0"/>
              <a:t> based on uniform light source sampling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59821"/>
              </p:ext>
            </p:extLst>
          </p:nvPr>
        </p:nvGraphicFramePr>
        <p:xfrm>
          <a:off x="482760" y="2367856"/>
          <a:ext cx="817848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94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2367856"/>
                        <a:ext cx="8178480" cy="7365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96961"/>
              </p:ext>
            </p:extLst>
          </p:nvPr>
        </p:nvGraphicFramePr>
        <p:xfrm>
          <a:off x="482760" y="4484736"/>
          <a:ext cx="8178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95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4484736"/>
                        <a:ext cx="8178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5D55-B355-4F79-9F2A-1BB099A1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of reflected radiance: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3080-55C4-4494-B396-D03506DF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input variables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x...shaded point on a surface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normal...surface normal at x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...viewing (camera) direction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estimatedRadianceOut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(0,0,0);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k = 1...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pdf]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generateRndDirection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evaluate integrand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radianceInEst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getRadianceIn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evalBrdf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cosThetaIn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(normal,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integrand :=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radianceInEst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cosThetaIn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evaluate contribution to the outgoing radiance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estimatedRadianceOut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integrand / pdf;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for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estimatedRadianceOut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/= N;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5786A-2955-4791-9C2A-66C3C8F8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03715-91F5-4B93-BA8D-88785082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3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=&gt; image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… and now the slow way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4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13940</TotalTime>
  <Words>3064</Words>
  <Application>Microsoft Office PowerPoint</Application>
  <PresentationFormat>On-screen Show (4:3)</PresentationFormat>
  <Paragraphs>516</Paragraphs>
  <Slides>63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Arial</vt:lpstr>
      <vt:lpstr>Arial Black</vt:lpstr>
      <vt:lpstr>Arial CE</vt:lpstr>
      <vt:lpstr>Cambria Math</vt:lpstr>
      <vt:lpstr>Courier New</vt:lpstr>
      <vt:lpstr>Garamond</vt:lpstr>
      <vt:lpstr>Georgia</vt:lpstr>
      <vt:lpstr>Lucida Console</vt:lpstr>
      <vt:lpstr>StarSymbol</vt:lpstr>
      <vt:lpstr>Symbol</vt:lpstr>
      <vt:lpstr>Times New Roman</vt:lpstr>
      <vt:lpstr>Wingdings</vt:lpstr>
      <vt:lpstr>Hrany</vt:lpstr>
      <vt:lpstr>Rovnice</vt:lpstr>
      <vt:lpstr>Equation</vt:lpstr>
      <vt:lpstr>Advanced 3D graphics for movies and games (NPGR010)    – Monte Carlo integration &amp;                     Direct illumination</vt:lpstr>
      <vt:lpstr>Entire the lecture in 5 slides</vt:lpstr>
      <vt:lpstr>Reflection equation</vt:lpstr>
      <vt:lpstr>Rendering = Integration of functions</vt:lpstr>
      <vt:lpstr>Monte Carlo integration</vt:lpstr>
      <vt:lpstr>Application of MC to reflection eq: Estimator of reflected radiance</vt:lpstr>
      <vt:lpstr>Estimator of reflected radiance: Implementation</vt:lpstr>
      <vt:lpstr>Variance =&gt; image noise</vt:lpstr>
      <vt:lpstr>… and now the slow way</vt:lpstr>
      <vt:lpstr>Digression:  Numerical quadrature</vt:lpstr>
      <vt:lpstr>Quadrature formulas for numerical integration</vt:lpstr>
      <vt:lpstr>Quadrature formulas for numerical integration</vt:lpstr>
      <vt:lpstr>Quadrature formulas in multiple dimensions</vt:lpstr>
      <vt:lpstr>Quadrature formulas in multiple dimensions</vt:lpstr>
      <vt:lpstr>Monte Carlo</vt:lpstr>
      <vt:lpstr>History of the Monte Carlo method</vt:lpstr>
      <vt:lpstr>Monte Carlo method</vt:lpstr>
      <vt:lpstr>Monte Carlo – applications</vt:lpstr>
      <vt:lpstr>PowerPoint Presentation</vt:lpstr>
      <vt:lpstr>PowerPoint Presentation</vt:lpstr>
      <vt:lpstr>Variance =&gt; image noise</vt:lpstr>
      <vt:lpstr>Monte Carlo integration</vt:lpstr>
      <vt:lpstr>Monte Carlo integration</vt:lpstr>
      <vt:lpstr>Review – Random variables</vt:lpstr>
      <vt:lpstr>Random variable</vt:lpstr>
      <vt:lpstr>Discrete random variable</vt:lpstr>
      <vt:lpstr>Continuous random variable</vt:lpstr>
      <vt:lpstr>Continuous random variable</vt:lpstr>
      <vt:lpstr>Continuous random variable</vt:lpstr>
      <vt:lpstr>Continuous random variable</vt:lpstr>
      <vt:lpstr>Expected value and variance</vt:lpstr>
      <vt:lpstr>Transformation of a random variable</vt:lpstr>
      <vt:lpstr>Monte Carlo integration</vt:lpstr>
      <vt:lpstr>Monte Carlo integration</vt:lpstr>
      <vt:lpstr>Primary estimator of an integral</vt:lpstr>
      <vt:lpstr>Primary estimator of an integral</vt:lpstr>
      <vt:lpstr>Estimator vs. estimate</vt:lpstr>
      <vt:lpstr>Unbiased estimator</vt:lpstr>
      <vt:lpstr>Unbiased estimator</vt:lpstr>
      <vt:lpstr>Variance of the primary estimator</vt:lpstr>
      <vt:lpstr>Secondary estimator of an integral</vt:lpstr>
      <vt:lpstr>Variance of the secondary estimator</vt:lpstr>
      <vt:lpstr>Properties of estimators</vt:lpstr>
      <vt:lpstr>Unbiased estimator</vt:lpstr>
      <vt:lpstr>Bias of a biased estimator</vt:lpstr>
      <vt:lpstr>Consistency</vt:lpstr>
      <vt:lpstr>Consistency</vt:lpstr>
      <vt:lpstr>Rendering algorithms</vt:lpstr>
      <vt:lpstr>Mean Squared Error – MSE (cz: Střední kvadratická chyba) </vt:lpstr>
      <vt:lpstr>Mean Squared Error – MSE (cz: Střední kvadratická chyba) </vt:lpstr>
      <vt:lpstr>Why divide by N-1 instead of N?</vt:lpstr>
      <vt:lpstr>Root Mean Squared Error – RMSE</vt:lpstr>
      <vt:lpstr>Efficiency of an estimator</vt:lpstr>
      <vt:lpstr>MC estimators for illumination calculation</vt:lpstr>
      <vt:lpstr>Estimator of reflected radiance (1)</vt:lpstr>
      <vt:lpstr>Application of MC to reflection eq: Estimator of reflected radiance</vt:lpstr>
      <vt:lpstr>Irradiance estimate – light source sampling</vt:lpstr>
      <vt:lpstr>Irradiance estimate – light source sampling</vt:lpstr>
      <vt:lpstr>Light source vs. cosine sampling</vt:lpstr>
      <vt:lpstr>PowerPoint Presentation</vt:lpstr>
      <vt:lpstr>PowerPoint Presentation</vt:lpstr>
      <vt:lpstr>Area light sources</vt:lpstr>
      <vt:lpstr>Direct illumination on a surface with an arbitrary BRDF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Integration - Advanced 3d graphics (NPGR010)</dc:title>
  <dc:creator>Jaroslav Křivánek</dc:creator>
  <cp:keywords>Počítačová grafika, rendering, globální osvětlení, metoda Monte Carlo</cp:keywords>
  <cp:lastModifiedBy>Jiri Vorba</cp:lastModifiedBy>
  <cp:revision>3842</cp:revision>
  <cp:lastPrinted>2017-11-15T09:07:36Z</cp:lastPrinted>
  <dcterms:created xsi:type="dcterms:W3CDTF">2006-11-17T09:10:54Z</dcterms:created>
  <dcterms:modified xsi:type="dcterms:W3CDTF">2020-10-20T14:34:45Z</dcterms:modified>
</cp:coreProperties>
</file>