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59"/>
  </p:notesMasterIdLst>
  <p:sldIdLst>
    <p:sldId id="306" r:id="rId2"/>
    <p:sldId id="404" r:id="rId3"/>
    <p:sldId id="493" r:id="rId4"/>
    <p:sldId id="458" r:id="rId5"/>
    <p:sldId id="407" r:id="rId6"/>
    <p:sldId id="445" r:id="rId7"/>
    <p:sldId id="447" r:id="rId8"/>
    <p:sldId id="446" r:id="rId9"/>
    <p:sldId id="408" r:id="rId10"/>
    <p:sldId id="448" r:id="rId11"/>
    <p:sldId id="461" r:id="rId12"/>
    <p:sldId id="463" r:id="rId13"/>
    <p:sldId id="471" r:id="rId14"/>
    <p:sldId id="475" r:id="rId15"/>
    <p:sldId id="474" r:id="rId16"/>
    <p:sldId id="472" r:id="rId17"/>
    <p:sldId id="473" r:id="rId18"/>
    <p:sldId id="476" r:id="rId19"/>
    <p:sldId id="480" r:id="rId20"/>
    <p:sldId id="477" r:id="rId21"/>
    <p:sldId id="479" r:id="rId22"/>
    <p:sldId id="478" r:id="rId23"/>
    <p:sldId id="409" r:id="rId24"/>
    <p:sldId id="428" r:id="rId25"/>
    <p:sldId id="451" r:id="rId26"/>
    <p:sldId id="449" r:id="rId27"/>
    <p:sldId id="438" r:id="rId28"/>
    <p:sldId id="462" r:id="rId29"/>
    <p:sldId id="464" r:id="rId30"/>
    <p:sldId id="450" r:id="rId31"/>
    <p:sldId id="411" r:id="rId32"/>
    <p:sldId id="439" r:id="rId33"/>
    <p:sldId id="440" r:id="rId34"/>
    <p:sldId id="419" r:id="rId35"/>
    <p:sldId id="467" r:id="rId36"/>
    <p:sldId id="481" r:id="rId37"/>
    <p:sldId id="429" r:id="rId38"/>
    <p:sldId id="466" r:id="rId39"/>
    <p:sldId id="482" r:id="rId40"/>
    <p:sldId id="420" r:id="rId41"/>
    <p:sldId id="483" r:id="rId42"/>
    <p:sldId id="421" r:id="rId43"/>
    <p:sldId id="454" r:id="rId44"/>
    <p:sldId id="455" r:id="rId45"/>
    <p:sldId id="486" r:id="rId46"/>
    <p:sldId id="487" r:id="rId47"/>
    <p:sldId id="456" r:id="rId48"/>
    <p:sldId id="485" r:id="rId49"/>
    <p:sldId id="484" r:id="rId50"/>
    <p:sldId id="488" r:id="rId51"/>
    <p:sldId id="489" r:id="rId52"/>
    <p:sldId id="441" r:id="rId53"/>
    <p:sldId id="442" r:id="rId54"/>
    <p:sldId id="492" r:id="rId55"/>
    <p:sldId id="459" r:id="rId56"/>
    <p:sldId id="490" r:id="rId57"/>
    <p:sldId id="491" r:id="rId58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2F2F2"/>
    <a:srgbClr val="00FF00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740" autoAdjust="0"/>
    <p:restoredTop sz="79408" autoAdjust="0"/>
  </p:normalViewPr>
  <p:slideViewPr>
    <p:cSldViewPr>
      <p:cViewPr>
        <p:scale>
          <a:sx n="75" d="100"/>
          <a:sy n="75" d="100"/>
        </p:scale>
        <p:origin x="1066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Klepnutím lze upravit styly předlohy textu.</a:t>
            </a:r>
          </a:p>
          <a:p>
            <a:pPr lvl="1"/>
            <a:r>
              <a:rPr lang="en-US" noProof="0"/>
              <a:t>Druhá úroveň</a:t>
            </a:r>
          </a:p>
          <a:p>
            <a:pPr lvl="2"/>
            <a:r>
              <a:rPr lang="en-US" noProof="0"/>
              <a:t>Třetí úroveň</a:t>
            </a:r>
          </a:p>
          <a:p>
            <a:pPr lvl="3"/>
            <a:r>
              <a:rPr lang="en-US" noProof="0"/>
              <a:t>Čtvrtá úroveň</a:t>
            </a:r>
          </a:p>
          <a:p>
            <a:pPr lvl="4"/>
            <a:r>
              <a:rPr lang="en-US" noProof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637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 the “loop” algorithm with a RR for a single path.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838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time we were unlucky so we terminate the path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3804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Think of RR as simulating absorption. Although it is a mathematical tool and we can choose arbitrary surviving probability.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636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trace through the given pixel and intersect the scene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6525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 sample a direction based on BRDF, update the throughput and play RR.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were lucky and survived so we search for the nearest intersection in the sampled direction.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027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repeat the procedure, sample a direction, update throughput, play RR.</a:t>
            </a:r>
          </a:p>
          <a:p>
            <a:r>
              <a:rPr lang="en-US" dirty="0"/>
              <a:t>We survive again and the sampled ray leaves the scene so we count in Environment contribution if there is such light.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53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finish the progression by tracing a sample path for each pixel.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860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Animate the “loop” algorithm with a RR for a single path.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0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repeat the procedure and trace another path through our bellowed pixel. </a:t>
            </a:r>
          </a:p>
          <a:p>
            <a:r>
              <a:rPr lang="en-US" dirty="0"/>
              <a:t>We survived at the first intersection and found the second intersection.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2164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we sample a direction and play RR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21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800" y="6248400"/>
            <a:ext cx="3456384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771800" y="6248400"/>
            <a:ext cx="36004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808" y="6248400"/>
            <a:ext cx="3456384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Klepnutím lze upravit styly předlohy textu.</a:t>
            </a:r>
          </a:p>
          <a:p>
            <a:pPr lvl="1"/>
            <a:r>
              <a:rPr lang="en-US" altLang="en-US"/>
              <a:t>Druhá úroveň</a:t>
            </a:r>
          </a:p>
          <a:p>
            <a:pPr lvl="2"/>
            <a:r>
              <a:rPr lang="en-US" altLang="en-US"/>
              <a:t>Třetí úroveň</a:t>
            </a:r>
          </a:p>
          <a:p>
            <a:pPr lvl="3"/>
            <a:r>
              <a:rPr lang="en-US" altLang="en-US"/>
              <a:t>Čtvrtá úroveň</a:t>
            </a:r>
          </a:p>
          <a:p>
            <a:pPr lvl="4"/>
            <a:r>
              <a:rPr lang="en-US" altLang="en-US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irka@cgg.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2.jpeg"/><Relationship Id="rId9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4.jpeg"/><Relationship Id="rId4" Type="http://schemas.openxmlformats.org/officeDocument/2006/relationships/image" Target="../media/image7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1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32384"/>
            <a:ext cx="8229600" cy="1752600"/>
          </a:xfrm>
        </p:spPr>
        <p:txBody>
          <a:bodyPr/>
          <a:lstStyle/>
          <a:p>
            <a:pPr eaLnBrk="1" hangingPunct="1"/>
            <a:r>
              <a:rPr lang="en-US" sz="2800" b="1" dirty="0"/>
              <a:t>Advanced 3D graphics for movies and games (NPGR010)</a:t>
            </a:r>
            <a:br>
              <a:rPr lang="en-US" sz="2800" b="1" dirty="0"/>
            </a:br>
            <a:r>
              <a:rPr lang="en-US" sz="2800" b="1" dirty="0"/>
              <a:t>					</a:t>
            </a:r>
            <a:br>
              <a:rPr lang="en-US" sz="2800" b="1" dirty="0"/>
            </a:br>
            <a:r>
              <a:rPr lang="en-US" sz="2800" b="1" dirty="0"/>
              <a:t>					</a:t>
            </a:r>
            <a:r>
              <a:rPr lang="cs-CZ" sz="2800" b="1" dirty="0"/>
              <a:t>–</a:t>
            </a:r>
            <a:r>
              <a:rPr lang="en-US" sz="2800" b="1" dirty="0"/>
              <a:t> Path tracing</a:t>
            </a:r>
            <a:endParaRPr lang="cs-CZ" sz="28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Ji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ří Vorba, MFF UK/</a:t>
            </a:r>
            <a:r>
              <a:rPr kumimoji="0" lang="cs-CZ" sz="1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Weta</a:t>
            </a: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Digital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  <a:hlinkClick r:id="rId2"/>
              </a:rPr>
              <a:t>jirka@cgg.mff.cuni.cz</a:t>
            </a:r>
            <a:br>
              <a:rPr kumimoji="0" lang="cs-CZ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</a:br>
            <a:endParaRPr kumimoji="0" lang="cs-CZ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2DA2BF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cs-CZ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Slides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by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prof. Jaroslav Křivánek,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extended</a:t>
            </a:r>
            <a:r>
              <a:rPr kumimoji="0" lang="cs-CZ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eorgia"/>
                <a:ea typeface="+mn-ea"/>
                <a:cs typeface="+mn-cs"/>
              </a:rPr>
              <a:t> by Jiří Vorba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eorgia"/>
              <a:ea typeface="+mn-ea"/>
              <a:cs typeface="+mn-cs"/>
            </a:endParaRPr>
          </a:p>
          <a:p>
            <a:pPr eaLnBrk="1" hangingPunct="1"/>
            <a:endParaRPr lang="cs-CZ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748464" cy="6669360"/>
          </a:xfrm>
        </p:spPr>
        <p:txBody>
          <a:bodyPr/>
          <a:lstStyle/>
          <a:p>
            <a:pPr>
              <a:buNone/>
            </a:pPr>
            <a:r>
              <a:rPr lang="en-US" sz="1300" dirty="0" err="1">
                <a:latin typeface="Courier New" pitchFamily="49" charset="0"/>
              </a:rPr>
              <a:t>estimateLin</a:t>
            </a:r>
            <a:r>
              <a:rPr lang="en-US" sz="1300" dirty="0">
                <a:latin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)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radiance incident at “x” from the direction 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</a:rPr>
              <a:t>{       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 (“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 is pointing *away* from “x”)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throughput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,1,1)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while(1)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we don’t cut off the path length now</a:t>
            </a:r>
            <a:endParaRPr lang="cs-CZ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hit 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findNearestIntersection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noIntersection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leaves the scene – it “hits” the background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bkgLight.getLe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-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-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omegaOut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happened to directly hit a light source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+=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“pick up” emission</a:t>
            </a:r>
          </a:p>
          <a:p>
            <a:pPr>
              <a:buNone/>
            </a:pP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now estimate the reflected radiance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[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en-US" sz="1300" dirty="0">
                <a:latin typeface="Courier New" pitchFamily="49" charset="0"/>
              </a:rPr>
              <a:t>]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generateRandomDir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hit.pos</a:t>
            </a: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throughput *= 1/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cs-CZ" sz="1300" dirty="0">
                <a:latin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</a:rPr>
              <a:t>* </a:t>
            </a:r>
            <a:r>
              <a:rPr lang="en-US" sz="1300" dirty="0" err="1">
                <a:latin typeface="Courier New" pitchFamily="49" charset="0"/>
              </a:rPr>
              <a:t>brdf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1300" dirty="0">
                <a:latin typeface="Courier New" pitchFamily="49" charset="0"/>
              </a:rPr>
              <a:t>dot(</a:t>
            </a:r>
            <a:r>
              <a:rPr lang="en-US" sz="1300" dirty="0" err="1">
                <a:latin typeface="Courier New" pitchFamily="49" charset="0"/>
              </a:rPr>
              <a:t>hit.n</a:t>
            </a:r>
            <a:r>
              <a:rPr lang="en-US" sz="1300" dirty="0">
                <a:latin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</a:endParaRP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x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3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CE8EE-5BF9-4E64-9B41-F0D9171D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69FF1-5DE0-44F6-B6CF-F35CC75EE47F}"/>
              </a:ext>
            </a:extLst>
          </p:cNvPr>
          <p:cNvSpPr/>
          <p:nvPr/>
        </p:nvSpPr>
        <p:spPr>
          <a:xfrm>
            <a:off x="611560" y="1124744"/>
            <a:ext cx="7992888" cy="288032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2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748464" cy="6669360"/>
          </a:xfrm>
        </p:spPr>
        <p:txBody>
          <a:bodyPr/>
          <a:lstStyle/>
          <a:p>
            <a:pPr>
              <a:buNone/>
            </a:pPr>
            <a:r>
              <a:rPr lang="en-US" sz="1300" dirty="0" err="1">
                <a:latin typeface="Courier New" pitchFamily="49" charset="0"/>
              </a:rPr>
              <a:t>estimateLin</a:t>
            </a:r>
            <a:r>
              <a:rPr lang="en-US" sz="1300" dirty="0">
                <a:latin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)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radiance incident at “x” from the direction 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</a:rPr>
              <a:t>{       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 (“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 is pointing *away* from “x”)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throughput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,1,1)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while(1)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we don’t cut off the path length now</a:t>
            </a:r>
            <a:endParaRPr lang="cs-CZ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hit 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findNearestIntersection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noIntersection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leaves the scene – it “hits” the background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bkgLight.getLe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-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-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omegaOut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happened to directly hit a light source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+=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“pick up” emission</a:t>
            </a:r>
          </a:p>
          <a:p>
            <a:pPr>
              <a:buNone/>
            </a:pP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now estimate the reflected radiance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[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en-US" sz="1300" dirty="0">
                <a:latin typeface="Courier New" pitchFamily="49" charset="0"/>
              </a:rPr>
              <a:t>]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generateRandomDir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hit.pos</a:t>
            </a: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throughput *= 1/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cs-CZ" sz="1300" dirty="0">
                <a:latin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</a:rPr>
              <a:t>* </a:t>
            </a:r>
            <a:r>
              <a:rPr lang="en-US" sz="1300" dirty="0" err="1">
                <a:latin typeface="Courier New" pitchFamily="49" charset="0"/>
              </a:rPr>
              <a:t>brdf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1300" dirty="0">
                <a:latin typeface="Courier New" pitchFamily="49" charset="0"/>
              </a:rPr>
              <a:t>dot(</a:t>
            </a:r>
            <a:r>
              <a:rPr lang="en-US" sz="1300" dirty="0" err="1">
                <a:latin typeface="Courier New" pitchFamily="49" charset="0"/>
              </a:rPr>
              <a:t>hit.n</a:t>
            </a:r>
            <a:r>
              <a:rPr lang="en-US" sz="1300" dirty="0">
                <a:latin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= min(1,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throughput.maxComponent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l-GR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l-GR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Russian Roulette – survive (reflect)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throughput /=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x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A7757B-0838-485C-A05C-25AB5B9EABAD}"/>
              </a:ext>
            </a:extLst>
          </p:cNvPr>
          <p:cNvSpPr/>
          <p:nvPr/>
        </p:nvSpPr>
        <p:spPr>
          <a:xfrm>
            <a:off x="755576" y="4490266"/>
            <a:ext cx="7992888" cy="720080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CE8EE-5BF9-4E64-9B41-F0D9171D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69FF1-5DE0-44F6-B6CF-F35CC75EE47F}"/>
              </a:ext>
            </a:extLst>
          </p:cNvPr>
          <p:cNvSpPr/>
          <p:nvPr/>
        </p:nvSpPr>
        <p:spPr>
          <a:xfrm>
            <a:off x="611560" y="1124744"/>
            <a:ext cx="7992888" cy="288032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443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748464" cy="6669360"/>
          </a:xfrm>
        </p:spPr>
        <p:txBody>
          <a:bodyPr/>
          <a:lstStyle/>
          <a:p>
            <a:pPr>
              <a:buNone/>
            </a:pPr>
            <a:r>
              <a:rPr lang="en-US" sz="1300" dirty="0" err="1">
                <a:latin typeface="Courier New" pitchFamily="49" charset="0"/>
              </a:rPr>
              <a:t>estimateLin</a:t>
            </a:r>
            <a:r>
              <a:rPr lang="en-US" sz="1300" dirty="0">
                <a:latin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)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radiance incident at “x” from the direction 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</a:rPr>
              <a:t>{       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 (“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 is pointing *away* from “x”)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throughput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,1,1)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while(1)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we don’t cut off the path length now</a:t>
            </a:r>
            <a:endParaRPr lang="cs-CZ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hit 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findNearestIntersection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noIntersection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leaves the scene – it “hits” the background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bkgLight.getLe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-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-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omegaOut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happened to directly hit a light source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+=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“pick up” emission</a:t>
            </a:r>
          </a:p>
          <a:p>
            <a:pPr>
              <a:buNone/>
            </a:pP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now estimate the reflected radiance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[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en-US" sz="1300" dirty="0">
                <a:latin typeface="Courier New" pitchFamily="49" charset="0"/>
              </a:rPr>
              <a:t>]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generateRandomDir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hit.pos</a:t>
            </a: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throughput *= 1/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cs-CZ" sz="1300" dirty="0">
                <a:latin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</a:rPr>
              <a:t>* </a:t>
            </a:r>
            <a:r>
              <a:rPr lang="en-US" sz="1300" dirty="0" err="1">
                <a:latin typeface="Courier New" pitchFamily="49" charset="0"/>
              </a:rPr>
              <a:t>brdf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1300" dirty="0">
                <a:latin typeface="Courier New" pitchFamily="49" charset="0"/>
              </a:rPr>
              <a:t>dot(</a:t>
            </a:r>
            <a:r>
              <a:rPr lang="en-US" sz="1300" dirty="0" err="1">
                <a:latin typeface="Courier New" pitchFamily="49" charset="0"/>
              </a:rPr>
              <a:t>hit.n</a:t>
            </a:r>
            <a:r>
              <a:rPr lang="en-US" sz="1300" dirty="0">
                <a:latin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= min(1,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throughput.maxComponent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l-GR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l-GR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Russian Roulette – survive (reflect)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throughput /=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x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else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break;	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terminate path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3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A7757B-0838-485C-A05C-25AB5B9EABAD}"/>
              </a:ext>
            </a:extLst>
          </p:cNvPr>
          <p:cNvSpPr/>
          <p:nvPr/>
        </p:nvSpPr>
        <p:spPr>
          <a:xfrm>
            <a:off x="755576" y="4490266"/>
            <a:ext cx="7992888" cy="720080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ACE8EE-5BF9-4E64-9B41-F0D9171D8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7569FF1-5DE0-44F6-B6CF-F35CC75EE47F}"/>
              </a:ext>
            </a:extLst>
          </p:cNvPr>
          <p:cNvSpPr/>
          <p:nvPr/>
        </p:nvSpPr>
        <p:spPr>
          <a:xfrm>
            <a:off x="611560" y="1124744"/>
            <a:ext cx="7992888" cy="288032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ADA1E6-71C7-4380-BED7-3D4879C123BE}"/>
              </a:ext>
            </a:extLst>
          </p:cNvPr>
          <p:cNvSpPr/>
          <p:nvPr/>
        </p:nvSpPr>
        <p:spPr>
          <a:xfrm>
            <a:off x="755576" y="5684486"/>
            <a:ext cx="7992888" cy="487714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729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with Russian roulette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50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with Russian roulette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1FB9D-1428-4E7F-BCEC-531E7169F7C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96644"/>
            <a:ext cx="4978896" cy="664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045166-C3BE-48DF-9A10-AE0FFE44BEF2}"/>
              </a:ext>
            </a:extLst>
          </p:cNvPr>
          <p:cNvSpPr/>
          <p:nvPr/>
        </p:nvSpPr>
        <p:spPr>
          <a:xfrm>
            <a:off x="5959715" y="3840501"/>
            <a:ext cx="112286" cy="11228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69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with Russian roulette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1FB9D-1428-4E7F-BCEC-531E7169F7C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96644"/>
            <a:ext cx="4978896" cy="664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0B7D5A-E3DD-4F85-982E-6AF4FFEDA1B9}"/>
              </a:ext>
            </a:extLst>
          </p:cNvPr>
          <p:cNvCxnSpPr>
            <a:cxnSpLocks/>
          </p:cNvCxnSpPr>
          <p:nvPr/>
        </p:nvCxnSpPr>
        <p:spPr>
          <a:xfrm>
            <a:off x="6012160" y="3896644"/>
            <a:ext cx="792088" cy="176123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045166-C3BE-48DF-9A10-AE0FFE44BEF2}"/>
              </a:ext>
            </a:extLst>
          </p:cNvPr>
          <p:cNvSpPr/>
          <p:nvPr/>
        </p:nvSpPr>
        <p:spPr>
          <a:xfrm>
            <a:off x="5959715" y="3840501"/>
            <a:ext cx="112286" cy="11228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6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with Russian roulette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1FB9D-1428-4E7F-BCEC-531E7169F7C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96644"/>
            <a:ext cx="4978896" cy="664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0B7D5A-E3DD-4F85-982E-6AF4FFEDA1B9}"/>
              </a:ext>
            </a:extLst>
          </p:cNvPr>
          <p:cNvCxnSpPr>
            <a:cxnSpLocks/>
          </p:cNvCxnSpPr>
          <p:nvPr/>
        </p:nvCxnSpPr>
        <p:spPr>
          <a:xfrm>
            <a:off x="6012160" y="3896644"/>
            <a:ext cx="2160240" cy="4003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045166-C3BE-48DF-9A10-AE0FFE44BEF2}"/>
              </a:ext>
            </a:extLst>
          </p:cNvPr>
          <p:cNvSpPr/>
          <p:nvPr/>
        </p:nvSpPr>
        <p:spPr>
          <a:xfrm>
            <a:off x="5959715" y="3840501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A0C8D6-CDEA-4C4B-929F-741C767D3D26}"/>
              </a:ext>
            </a:extLst>
          </p:cNvPr>
          <p:cNvSpPr/>
          <p:nvPr/>
        </p:nvSpPr>
        <p:spPr>
          <a:xfrm>
            <a:off x="8116257" y="4237968"/>
            <a:ext cx="112286" cy="11228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166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with Russian roulette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1FB9D-1428-4E7F-BCEC-531E7169F7C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96644"/>
            <a:ext cx="4978896" cy="664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0B7D5A-E3DD-4F85-982E-6AF4FFEDA1B9}"/>
              </a:ext>
            </a:extLst>
          </p:cNvPr>
          <p:cNvCxnSpPr>
            <a:cxnSpLocks/>
          </p:cNvCxnSpPr>
          <p:nvPr/>
        </p:nvCxnSpPr>
        <p:spPr>
          <a:xfrm>
            <a:off x="6012160" y="3896644"/>
            <a:ext cx="2160240" cy="4003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8B9FBB-27F7-41B6-9B05-2D723B2DFD9B}"/>
              </a:ext>
            </a:extLst>
          </p:cNvPr>
          <p:cNvCxnSpPr>
            <a:cxnSpLocks/>
          </p:cNvCxnSpPr>
          <p:nvPr/>
        </p:nvCxnSpPr>
        <p:spPr>
          <a:xfrm flipV="1">
            <a:off x="8172400" y="2626886"/>
            <a:ext cx="504057" cy="16700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045166-C3BE-48DF-9A10-AE0FFE44BEF2}"/>
              </a:ext>
            </a:extLst>
          </p:cNvPr>
          <p:cNvSpPr/>
          <p:nvPr/>
        </p:nvSpPr>
        <p:spPr>
          <a:xfrm>
            <a:off x="5959715" y="3840501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A0C8D6-CDEA-4C4B-929F-741C767D3D26}"/>
              </a:ext>
            </a:extLst>
          </p:cNvPr>
          <p:cNvSpPr/>
          <p:nvPr/>
        </p:nvSpPr>
        <p:spPr>
          <a:xfrm>
            <a:off x="8116257" y="4237968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2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Finish progression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1FB9D-1428-4E7F-BCEC-531E7169F7C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96644"/>
            <a:ext cx="4978896" cy="664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0B7D5A-E3DD-4F85-982E-6AF4FFEDA1B9}"/>
              </a:ext>
            </a:extLst>
          </p:cNvPr>
          <p:cNvCxnSpPr>
            <a:cxnSpLocks/>
          </p:cNvCxnSpPr>
          <p:nvPr/>
        </p:nvCxnSpPr>
        <p:spPr>
          <a:xfrm>
            <a:off x="6012160" y="3896644"/>
            <a:ext cx="2160240" cy="40031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8B9FBB-27F7-41B6-9B05-2D723B2DFD9B}"/>
              </a:ext>
            </a:extLst>
          </p:cNvPr>
          <p:cNvCxnSpPr>
            <a:cxnSpLocks/>
          </p:cNvCxnSpPr>
          <p:nvPr/>
        </p:nvCxnSpPr>
        <p:spPr>
          <a:xfrm flipV="1">
            <a:off x="8172400" y="2626886"/>
            <a:ext cx="504057" cy="16700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0E045166-C3BE-48DF-9A10-AE0FFE44BEF2}"/>
              </a:ext>
            </a:extLst>
          </p:cNvPr>
          <p:cNvSpPr/>
          <p:nvPr/>
        </p:nvSpPr>
        <p:spPr>
          <a:xfrm>
            <a:off x="5959715" y="3840501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18A0C8D6-CDEA-4C4B-929F-741C767D3D26}"/>
              </a:ext>
            </a:extLst>
          </p:cNvPr>
          <p:cNvSpPr/>
          <p:nvPr/>
        </p:nvSpPr>
        <p:spPr>
          <a:xfrm>
            <a:off x="8116257" y="4237968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0B06F9A-7437-45DE-BF72-8522DA233341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917961"/>
            <a:ext cx="946448" cy="64327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A022836-EB5A-4D7D-AB5B-999FCE1765F9}"/>
              </a:ext>
            </a:extLst>
          </p:cNvPr>
          <p:cNvCxnSpPr>
            <a:cxnSpLocks/>
            <a:stCxn id="9" idx="3"/>
            <a:endCxn id="48" idx="2"/>
          </p:cNvCxnSpPr>
          <p:nvPr/>
        </p:nvCxnSpPr>
        <p:spPr>
          <a:xfrm>
            <a:off x="1033264" y="4561231"/>
            <a:ext cx="2075130" cy="34327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B6E2D7C-21A9-43BF-B935-F1E671C5987D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40501"/>
            <a:ext cx="1375844" cy="72073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21D1FF6-146B-40AC-B776-2BA5F61BD706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594287"/>
            <a:ext cx="1656404" cy="9669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30502586-0102-4BC5-A99A-190C92395C29}"/>
              </a:ext>
            </a:extLst>
          </p:cNvPr>
          <p:cNvSpPr/>
          <p:nvPr/>
        </p:nvSpPr>
        <p:spPr>
          <a:xfrm>
            <a:off x="2607645" y="3556501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C227FAFC-3DD4-45E1-B115-E384899EF5EB}"/>
              </a:ext>
            </a:extLst>
          </p:cNvPr>
          <p:cNvSpPr/>
          <p:nvPr/>
        </p:nvSpPr>
        <p:spPr>
          <a:xfrm>
            <a:off x="2987455" y="3511905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B51121D-7C25-48BD-A0CE-341071D84E1C}"/>
              </a:ext>
            </a:extLst>
          </p:cNvPr>
          <p:cNvSpPr/>
          <p:nvPr/>
        </p:nvSpPr>
        <p:spPr>
          <a:xfrm>
            <a:off x="2936829" y="3842371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4D48506-7DFC-48B6-9E1A-56855BFCE961}"/>
              </a:ext>
            </a:extLst>
          </p:cNvPr>
          <p:cNvSpPr/>
          <p:nvPr/>
        </p:nvSpPr>
        <p:spPr>
          <a:xfrm>
            <a:off x="2692205" y="3984517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30E6378-F0A2-448B-9B2D-FA2DBBDFF8A4}"/>
              </a:ext>
            </a:extLst>
          </p:cNvPr>
          <p:cNvSpPr/>
          <p:nvPr/>
        </p:nvSpPr>
        <p:spPr>
          <a:xfrm>
            <a:off x="2299359" y="3995318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F6B4FEE3-4D1E-4325-AB57-8A0A7219BCBF}"/>
              </a:ext>
            </a:extLst>
          </p:cNvPr>
          <p:cNvSpPr/>
          <p:nvPr/>
        </p:nvSpPr>
        <p:spPr>
          <a:xfrm>
            <a:off x="2117083" y="4077759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F5E2F58-D5AB-435F-9926-EDE65729039B}"/>
              </a:ext>
            </a:extLst>
          </p:cNvPr>
          <p:cNvSpPr/>
          <p:nvPr/>
        </p:nvSpPr>
        <p:spPr>
          <a:xfrm>
            <a:off x="1971048" y="4099020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2B2966AE-4556-498A-A72A-B7B201523599}"/>
              </a:ext>
            </a:extLst>
          </p:cNvPr>
          <p:cNvSpPr/>
          <p:nvPr/>
        </p:nvSpPr>
        <p:spPr>
          <a:xfrm>
            <a:off x="1977991" y="4290944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CB1B5915-828E-441A-8D11-77AE71CD67A7}"/>
              </a:ext>
            </a:extLst>
          </p:cNvPr>
          <p:cNvSpPr/>
          <p:nvPr/>
        </p:nvSpPr>
        <p:spPr>
          <a:xfrm>
            <a:off x="2127561" y="4343810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7855335-8EE9-405E-B75D-A540E7850A39}"/>
              </a:ext>
            </a:extLst>
          </p:cNvPr>
          <p:cNvSpPr/>
          <p:nvPr/>
        </p:nvSpPr>
        <p:spPr>
          <a:xfrm>
            <a:off x="2605454" y="4395495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ADF74363-87F6-4E77-A66F-361081C91E11}"/>
              </a:ext>
            </a:extLst>
          </p:cNvPr>
          <p:cNvSpPr/>
          <p:nvPr/>
        </p:nvSpPr>
        <p:spPr>
          <a:xfrm>
            <a:off x="3052251" y="4411632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C96B6977-293E-4757-9802-59538CF1F880}"/>
              </a:ext>
            </a:extLst>
          </p:cNvPr>
          <p:cNvSpPr/>
          <p:nvPr/>
        </p:nvSpPr>
        <p:spPr>
          <a:xfrm>
            <a:off x="3108394" y="4848362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2CB00230-4514-454C-90A1-27375BF43A34}"/>
              </a:ext>
            </a:extLst>
          </p:cNvPr>
          <p:cNvSpPr/>
          <p:nvPr/>
        </p:nvSpPr>
        <p:spPr>
          <a:xfrm>
            <a:off x="2605454" y="4676802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965D422-27F0-41AB-9E9B-D5DA627F4DF3}"/>
              </a:ext>
            </a:extLst>
          </p:cNvPr>
          <p:cNvSpPr/>
          <p:nvPr/>
        </p:nvSpPr>
        <p:spPr>
          <a:xfrm>
            <a:off x="2350000" y="4647863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E03BD7E1-A89D-4DAB-828C-0C1C94A45862}"/>
              </a:ext>
            </a:extLst>
          </p:cNvPr>
          <p:cNvSpPr/>
          <p:nvPr/>
        </p:nvSpPr>
        <p:spPr>
          <a:xfrm>
            <a:off x="2154673" y="4599737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4872DEAA-671E-4BAD-A434-2E6A6E4F4DE9}"/>
              </a:ext>
            </a:extLst>
          </p:cNvPr>
          <p:cNvSpPr/>
          <p:nvPr/>
        </p:nvSpPr>
        <p:spPr>
          <a:xfrm>
            <a:off x="1984412" y="4591135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5685F638-5ECA-4A29-99BF-3B57E1985D19}"/>
              </a:ext>
            </a:extLst>
          </p:cNvPr>
          <p:cNvSpPr/>
          <p:nvPr/>
        </p:nvSpPr>
        <p:spPr>
          <a:xfrm>
            <a:off x="1976149" y="4772001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>
            <a:extLst>
              <a:ext uri="{FF2B5EF4-FFF2-40B4-BE49-F238E27FC236}">
                <a16:creationId xmlns:a16="http://schemas.microsoft.com/office/drawing/2014/main" id="{AC974398-37B4-4F04-B796-8B9E73AD076C}"/>
              </a:ext>
            </a:extLst>
          </p:cNvPr>
          <p:cNvSpPr/>
          <p:nvPr/>
        </p:nvSpPr>
        <p:spPr>
          <a:xfrm>
            <a:off x="2100486" y="4817313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CA392925-2B84-40AB-875A-8C94E7D410D1}"/>
              </a:ext>
            </a:extLst>
          </p:cNvPr>
          <p:cNvSpPr/>
          <p:nvPr/>
        </p:nvSpPr>
        <p:spPr>
          <a:xfrm>
            <a:off x="2315803" y="4936066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A73C613-28BE-466E-B11D-2302E39BCF9A}"/>
              </a:ext>
            </a:extLst>
          </p:cNvPr>
          <p:cNvSpPr/>
          <p:nvPr/>
        </p:nvSpPr>
        <p:spPr>
          <a:xfrm>
            <a:off x="2577382" y="5062431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2A595D2E-B479-42EA-860B-004746B12BD2}"/>
              </a:ext>
            </a:extLst>
          </p:cNvPr>
          <p:cNvSpPr/>
          <p:nvPr/>
        </p:nvSpPr>
        <p:spPr>
          <a:xfrm>
            <a:off x="2939965" y="5139466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2921A3-7BD5-4CFF-A325-2D7FC1616B7E}"/>
              </a:ext>
            </a:extLst>
          </p:cNvPr>
          <p:cNvSpPr/>
          <p:nvPr/>
        </p:nvSpPr>
        <p:spPr>
          <a:xfrm>
            <a:off x="1928269" y="3885639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4EECDCF4-5E62-42F9-A66C-B9AE3F33E93E}"/>
              </a:ext>
            </a:extLst>
          </p:cNvPr>
          <p:cNvSpPr/>
          <p:nvPr/>
        </p:nvSpPr>
        <p:spPr>
          <a:xfrm>
            <a:off x="2120056" y="3788056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320778F0-AEE2-4C27-AE61-199A4BB3FC0A}"/>
              </a:ext>
            </a:extLst>
          </p:cNvPr>
          <p:cNvSpPr/>
          <p:nvPr/>
        </p:nvSpPr>
        <p:spPr>
          <a:xfrm>
            <a:off x="2364259" y="3788056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48191DC-9434-494D-892F-835EFCBBB394}"/>
              </a:ext>
            </a:extLst>
          </p:cNvPr>
          <p:cNvCxnSpPr>
            <a:cxnSpLocks/>
            <a:stCxn id="9" idx="3"/>
            <a:endCxn id="56" idx="3"/>
          </p:cNvCxnSpPr>
          <p:nvPr/>
        </p:nvCxnSpPr>
        <p:spPr>
          <a:xfrm>
            <a:off x="1033264" y="4561231"/>
            <a:ext cx="1298983" cy="47067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0F1AF0E0-C06B-4524-83E3-E30F5625069D}"/>
              </a:ext>
            </a:extLst>
          </p:cNvPr>
          <p:cNvSpPr txBox="1"/>
          <p:nvPr/>
        </p:nvSpPr>
        <p:spPr>
          <a:xfrm>
            <a:off x="-131327" y="1242800"/>
            <a:ext cx="457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buNone/>
            </a:pPr>
            <a:r>
              <a:rPr lang="cs-CZ" sz="1200" dirty="0" err="1">
                <a:latin typeface="Courier New" pitchFamily="49" charset="0"/>
              </a:rPr>
              <a:t>renderImage</a:t>
            </a:r>
            <a:r>
              <a:rPr lang="en-US" sz="1200" dirty="0">
                <a:latin typeface="Courier New" pitchFamily="49" charset="0"/>
              </a:rPr>
              <a:t>() </a:t>
            </a:r>
            <a:endParaRPr lang="cs-CZ" sz="1200" dirty="0">
              <a:latin typeface="Courier New" pitchFamily="49" charset="0"/>
            </a:endParaRPr>
          </a:p>
          <a:p>
            <a:pPr lvl="1">
              <a:buNone/>
            </a:pPr>
            <a:r>
              <a:rPr lang="en-US" sz="1200" dirty="0">
                <a:latin typeface="Courier New" pitchFamily="49" charset="0"/>
              </a:rPr>
              <a:t>{</a:t>
            </a:r>
          </a:p>
          <a:p>
            <a:pPr lvl="1">
              <a:buNone/>
            </a:pPr>
            <a:r>
              <a:rPr lang="en-US" sz="1200" dirty="0">
                <a:latin typeface="Courier New" pitchFamily="49" charset="0"/>
              </a:rPr>
              <a:t>    </a:t>
            </a:r>
            <a:r>
              <a:rPr lang="cs-CZ" sz="1200" dirty="0" err="1">
                <a:latin typeface="Courier New" pitchFamily="49" charset="0"/>
              </a:rPr>
              <a:t>for</a:t>
            </a:r>
            <a:r>
              <a:rPr lang="cs-CZ" sz="1200" dirty="0">
                <a:latin typeface="Courier New" pitchFamily="49" charset="0"/>
              </a:rPr>
              <a:t> k = 1 to N</a:t>
            </a:r>
            <a:r>
              <a:rPr lang="en-US" sz="1200" baseline="-25000" dirty="0">
                <a:latin typeface="Courier New" pitchFamily="49" charset="0"/>
              </a:rPr>
              <a:t>p</a:t>
            </a:r>
            <a:r>
              <a:rPr lang="en-US" sz="1200" dirty="0">
                <a:latin typeface="Courier New" pitchFamily="49" charset="0"/>
              </a:rPr>
              <a:t>  // rendering “passes”</a:t>
            </a:r>
          </a:p>
          <a:p>
            <a:pPr lvl="1">
              <a:buNone/>
            </a:pPr>
            <a:r>
              <a:rPr lang="en-US" sz="1200" dirty="0">
                <a:latin typeface="Courier New" pitchFamily="49" charset="0"/>
              </a:rPr>
              <a:t>    {</a:t>
            </a:r>
            <a:endParaRPr lang="cs-CZ" sz="1200" dirty="0">
              <a:latin typeface="Courier New" pitchFamily="49" charset="0"/>
            </a:endParaRPr>
          </a:p>
          <a:p>
            <a:pPr lvl="1">
              <a:buNone/>
            </a:pPr>
            <a:r>
              <a:rPr lang="cs-CZ" sz="1200" dirty="0">
                <a:latin typeface="Courier New" pitchFamily="49" charset="0"/>
              </a:rPr>
              <a:t>  </a:t>
            </a:r>
            <a:r>
              <a:rPr lang="en-US" sz="1200" dirty="0">
                <a:latin typeface="Courier New" pitchFamily="49" charset="0"/>
              </a:rPr>
              <a:t>      </a:t>
            </a:r>
            <a:r>
              <a:rPr lang="cs-CZ" sz="1200" dirty="0" err="1">
                <a:latin typeface="Courier New" pitchFamily="49" charset="0"/>
              </a:rPr>
              <a:t>for</a:t>
            </a:r>
            <a:r>
              <a:rPr lang="cs-CZ" sz="1200" dirty="0">
                <a:latin typeface="Courier New" pitchFamily="49" charset="0"/>
              </a:rPr>
              <a:t> </a:t>
            </a:r>
            <a:r>
              <a:rPr lang="cs-CZ" sz="1200" dirty="0" err="1">
                <a:latin typeface="Courier New" pitchFamily="49" charset="0"/>
              </a:rPr>
              <a:t>all</a:t>
            </a:r>
            <a:r>
              <a:rPr lang="cs-CZ" sz="1200" dirty="0">
                <a:latin typeface="Courier New" pitchFamily="49" charset="0"/>
              </a:rPr>
              <a:t> </a:t>
            </a:r>
            <a:r>
              <a:rPr lang="cs-CZ" sz="1200" dirty="0" err="1">
                <a:latin typeface="Courier New" pitchFamily="49" charset="0"/>
              </a:rPr>
              <a:t>pixels</a:t>
            </a:r>
            <a:endParaRPr lang="cs-CZ" sz="1200" dirty="0">
              <a:latin typeface="Courier New" pitchFamily="49" charset="0"/>
            </a:endParaRPr>
          </a:p>
          <a:p>
            <a:pPr lvl="1">
              <a:buNone/>
            </a:pPr>
            <a:r>
              <a:rPr lang="cs-CZ" sz="1200" dirty="0">
                <a:latin typeface="Courier New" pitchFamily="49" charset="0"/>
              </a:rPr>
              <a:t>	</a:t>
            </a:r>
            <a:r>
              <a:rPr lang="en-US" sz="1200" dirty="0">
                <a:latin typeface="Courier New" pitchFamily="49" charset="0"/>
              </a:rPr>
              <a:t>   {</a:t>
            </a:r>
          </a:p>
          <a:p>
            <a:pPr lvl="1">
              <a:buNone/>
            </a:pPr>
            <a:r>
              <a:rPr lang="en-US" sz="1200" dirty="0">
                <a:latin typeface="Courier New" pitchFamily="49" charset="0"/>
              </a:rPr>
              <a:t>	       </a:t>
            </a:r>
            <a:r>
              <a:rPr lang="en-US" sz="1200" dirty="0" err="1">
                <a:latin typeface="Courier New" pitchFamily="49" charset="0"/>
              </a:rPr>
              <a:t>estimateLin</a:t>
            </a:r>
            <a:r>
              <a:rPr lang="en-US" sz="1200" dirty="0">
                <a:latin typeface="Courier New" pitchFamily="49" charset="0"/>
              </a:rPr>
              <a:t>(</a:t>
            </a:r>
            <a:r>
              <a:rPr lang="en-US" sz="1200" dirty="0" err="1">
                <a:latin typeface="Courier New" pitchFamily="49" charset="0"/>
              </a:rPr>
              <a:t>x,omegaInAtX</a:t>
            </a:r>
            <a:r>
              <a:rPr lang="en-US" sz="1200" dirty="0">
                <a:latin typeface="Courier New" pitchFamily="49" charset="0"/>
              </a:rPr>
              <a:t>)</a:t>
            </a:r>
            <a:r>
              <a:rPr lang="cs-CZ" sz="1200" dirty="0">
                <a:latin typeface="Courier New" pitchFamily="49" charset="0"/>
              </a:rPr>
              <a:t>	</a:t>
            </a:r>
            <a:r>
              <a:rPr lang="en-US" sz="1200" dirty="0">
                <a:latin typeface="Courier New" pitchFamily="49" charset="0"/>
              </a:rPr>
              <a:t>       …</a:t>
            </a:r>
          </a:p>
        </p:txBody>
      </p:sp>
    </p:spTree>
    <p:extLst>
      <p:ext uri="{BB962C8B-B14F-4D97-AF65-F5344CB8AC3E}">
        <p14:creationId xmlns:p14="http://schemas.microsoft.com/office/powerpoint/2010/main" val="1276955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with Russian roulette – path #2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56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b="1" dirty="0"/>
              <a:t>Solution</a:t>
            </a:r>
            <a:r>
              <a:rPr lang="cs-CZ" dirty="0"/>
              <a:t>: Neumann</a:t>
            </a:r>
            <a:r>
              <a:rPr lang="en-US" dirty="0"/>
              <a:t> series</a:t>
            </a:r>
            <a:endParaRPr lang="cs-CZ" dirty="0"/>
          </a:p>
          <a:p>
            <a:pPr>
              <a:buNone/>
            </a:pPr>
            <a:endParaRPr lang="cs-CZ" dirty="0"/>
          </a:p>
          <a:p>
            <a:endParaRPr lang="cs-CZ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Rendering equation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ject 6"/>
              <p:cNvSpPr txBox="1"/>
              <p:nvPr/>
            </p:nvSpPr>
            <p:spPr bwMode="auto">
              <a:xfrm>
                <a:off x="1065213" y="4383088"/>
                <a:ext cx="7621587" cy="846137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  =  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 + </m:t>
                    </m:r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 + 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 + 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sSub>
                      <m:sSubPr>
                        <m:ctrlP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e</m:t>
                        </m:r>
                      </m:sub>
                    </m:sSub>
                    <m:r>
                      <a:rPr lang="en-US" sz="32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3200" dirty="0"/>
                  <a:t>…</a:t>
                </a:r>
              </a:p>
            </p:txBody>
          </p:sp>
        </mc:Choice>
        <mc:Fallback xmlns="">
          <p:sp>
            <p:nvSpPr>
              <p:cNvPr id="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5213" y="4383088"/>
                <a:ext cx="7621587" cy="846137"/>
              </a:xfrm>
              <a:prstGeom prst="rect">
                <a:avLst/>
              </a:prstGeom>
              <a:blipFill>
                <a:blip r:embed="rId2"/>
                <a:stretch>
                  <a:fillRect t="-6207"/>
                </a:stretch>
              </a:blip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13" name="Picture 3" descr="box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15883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5" name="Picture 12" descr="box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ject 7"/>
              <p:cNvSpPr txBox="1"/>
              <p:nvPr/>
            </p:nvSpPr>
            <p:spPr bwMode="auto">
              <a:xfrm>
                <a:off x="2734067" y="2636838"/>
                <a:ext cx="3451225" cy="801687"/>
              </a:xfrm>
              <a:prstGeom prst="rect">
                <a:avLst/>
              </a:prstGeom>
              <a:noFill/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 +  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Object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34067" y="2636838"/>
                <a:ext cx="3451225" cy="8016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38100">
                <a:solidFill>
                  <a:srgbClr val="FFFFFF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ject 17"/>
              <p:cNvSpPr txBox="1"/>
              <p:nvPr/>
            </p:nvSpPr>
            <p:spPr bwMode="auto">
              <a:xfrm>
                <a:off x="2770188" y="1700213"/>
                <a:ext cx="3451225" cy="801687"/>
              </a:xfrm>
              <a:prstGeom prst="rect">
                <a:avLst/>
              </a:prstGeom>
              <a:noFill/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 = </m:t>
                      </m:r>
                      <m:sSub>
                        <m:sSub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sub>
                      </m:sSub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 +  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∘</m:t>
                      </m:r>
                      <m:r>
                        <a:rPr lang="en-US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Object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770188" y="1700213"/>
                <a:ext cx="3451225" cy="8016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rgbClr val="FFC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5" descr="boxsel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3896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0" name="Picture 17" descr="box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55776" y="2664208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1" name="Picture 17" descr="box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82488" y="2681624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2" name="Picture 17" descr="box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99592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3" name="Picture 5" descr="boxsel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4" name="Picture 14" descr="box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304" y="5157192"/>
            <a:ext cx="720000" cy="720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7752631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with Russian roulette – path #2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2EDA5A-8D98-4F8D-8C15-6F0589D5B53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597952"/>
            <a:ext cx="5626968" cy="9632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412D67-AACD-4668-A25E-4DF2A515C0A3}"/>
              </a:ext>
            </a:extLst>
          </p:cNvPr>
          <p:cNvCxnSpPr>
            <a:cxnSpLocks/>
          </p:cNvCxnSpPr>
          <p:nvPr/>
        </p:nvCxnSpPr>
        <p:spPr>
          <a:xfrm flipV="1">
            <a:off x="6660232" y="2708920"/>
            <a:ext cx="1008112" cy="8890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10A79E2-290D-40A2-9087-9413C2639751}"/>
              </a:ext>
            </a:extLst>
          </p:cNvPr>
          <p:cNvSpPr/>
          <p:nvPr/>
        </p:nvSpPr>
        <p:spPr>
          <a:xfrm>
            <a:off x="6604089" y="3538144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A40E86-61B2-4710-B460-468D3024E28D}"/>
              </a:ext>
            </a:extLst>
          </p:cNvPr>
          <p:cNvSpPr/>
          <p:nvPr/>
        </p:nvSpPr>
        <p:spPr>
          <a:xfrm>
            <a:off x="7607927" y="2672948"/>
            <a:ext cx="112286" cy="11228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96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with Russian roulette – path #2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2EDA5A-8D98-4F8D-8C15-6F0589D5B53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597952"/>
            <a:ext cx="5626968" cy="9632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412D67-AACD-4668-A25E-4DF2A515C0A3}"/>
              </a:ext>
            </a:extLst>
          </p:cNvPr>
          <p:cNvCxnSpPr>
            <a:cxnSpLocks/>
          </p:cNvCxnSpPr>
          <p:nvPr/>
        </p:nvCxnSpPr>
        <p:spPr>
          <a:xfrm flipV="1">
            <a:off x="6660232" y="2708920"/>
            <a:ext cx="1008112" cy="8890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10A79E2-290D-40A2-9087-9413C2639751}"/>
              </a:ext>
            </a:extLst>
          </p:cNvPr>
          <p:cNvSpPr/>
          <p:nvPr/>
        </p:nvSpPr>
        <p:spPr>
          <a:xfrm>
            <a:off x="6604089" y="3538144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A40E86-61B2-4710-B460-468D3024E28D}"/>
              </a:ext>
            </a:extLst>
          </p:cNvPr>
          <p:cNvSpPr/>
          <p:nvPr/>
        </p:nvSpPr>
        <p:spPr>
          <a:xfrm>
            <a:off x="7607927" y="2672948"/>
            <a:ext cx="112286" cy="112286"/>
          </a:xfrm>
          <a:prstGeom prst="ellipse">
            <a:avLst/>
          </a:prstGeom>
          <a:solidFill>
            <a:schemeClr val="bg1">
              <a:lumMod val="7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3FABC68-5FDD-475A-818D-419DC0C5204D}"/>
              </a:ext>
            </a:extLst>
          </p:cNvPr>
          <p:cNvCxnSpPr>
            <a:cxnSpLocks/>
            <a:stCxn id="22" idx="2"/>
          </p:cNvCxnSpPr>
          <p:nvPr/>
        </p:nvCxnSpPr>
        <p:spPr>
          <a:xfrm flipH="1" flipV="1">
            <a:off x="7164289" y="2355223"/>
            <a:ext cx="443638" cy="373868"/>
          </a:xfrm>
          <a:prstGeom prst="line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7178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Loop with Russian roulette – path #2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2EDA5A-8D98-4F8D-8C15-6F0589D5B53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597952"/>
            <a:ext cx="5626968" cy="9632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412D67-AACD-4668-A25E-4DF2A515C0A3}"/>
              </a:ext>
            </a:extLst>
          </p:cNvPr>
          <p:cNvCxnSpPr>
            <a:cxnSpLocks/>
          </p:cNvCxnSpPr>
          <p:nvPr/>
        </p:nvCxnSpPr>
        <p:spPr>
          <a:xfrm flipV="1">
            <a:off x="6660232" y="2708920"/>
            <a:ext cx="1008112" cy="88903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F10A79E2-290D-40A2-9087-9413C2639751}"/>
              </a:ext>
            </a:extLst>
          </p:cNvPr>
          <p:cNvSpPr/>
          <p:nvPr/>
        </p:nvSpPr>
        <p:spPr>
          <a:xfrm>
            <a:off x="6604089" y="3538144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DA40E86-61B2-4710-B460-468D3024E28D}"/>
              </a:ext>
            </a:extLst>
          </p:cNvPr>
          <p:cNvSpPr/>
          <p:nvPr/>
        </p:nvSpPr>
        <p:spPr>
          <a:xfrm>
            <a:off x="7607927" y="2672948"/>
            <a:ext cx="112286" cy="112286"/>
          </a:xfrm>
          <a:prstGeom prst="ellipse">
            <a:avLst/>
          </a:prstGeom>
          <a:solidFill>
            <a:schemeClr val="accent2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131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Terminating paths </a:t>
            </a:r>
            <a:r>
              <a:rPr lang="cs-CZ" dirty="0"/>
              <a:t>– </a:t>
            </a:r>
            <a:r>
              <a:rPr lang="en-US" dirty="0"/>
              <a:t>Russian roulette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  <a:p>
            <a:r>
              <a:rPr lang="en-US" dirty="0"/>
              <a:t>Continue the path with probability </a:t>
            </a:r>
            <a:r>
              <a:rPr lang="cs-CZ" i="1" dirty="0"/>
              <a:t>q</a:t>
            </a:r>
          </a:p>
          <a:p>
            <a:endParaRPr lang="cs-CZ" dirty="0"/>
          </a:p>
          <a:p>
            <a:r>
              <a:rPr lang="en-US" dirty="0"/>
              <a:t>Multiply weight (throughput) of surviving paths by </a:t>
            </a:r>
            <a:r>
              <a:rPr lang="cs-CZ" dirty="0"/>
              <a:t>1 / </a:t>
            </a:r>
            <a:r>
              <a:rPr lang="cs-CZ" i="1" dirty="0"/>
              <a:t>q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en-US" dirty="0"/>
              <a:t>RR is unbiased!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3415252"/>
              </p:ext>
            </p:extLst>
          </p:nvPr>
        </p:nvGraphicFramePr>
        <p:xfrm>
          <a:off x="3114675" y="3644900"/>
          <a:ext cx="2916238" cy="96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28" name="Rovnice" r:id="rId3" imgW="1384200" imgH="457200" progId="Equation.3">
                  <p:embed/>
                </p:oleObj>
              </mc:Choice>
              <mc:Fallback>
                <p:oleObj name="Rovnice" r:id="rId3" imgW="1384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4675" y="3644900"/>
                        <a:ext cx="2916238" cy="96043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007573"/>
              </p:ext>
            </p:extLst>
          </p:nvPr>
        </p:nvGraphicFramePr>
        <p:xfrm>
          <a:off x="2479675" y="5213821"/>
          <a:ext cx="4229100" cy="87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29" name="Rovnice" r:id="rId5" imgW="2006280" imgH="419040" progId="Equation.3">
                  <p:embed/>
                </p:oleObj>
              </mc:Choice>
              <mc:Fallback>
                <p:oleObj name="Rovnice" r:id="rId5" imgW="2006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9675" y="5213821"/>
                        <a:ext cx="4229100" cy="8794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0283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/>
              <a:t>It makes sense to use the surface reflectance </a:t>
            </a:r>
            <a:r>
              <a:rPr lang="cs-CZ" dirty="0">
                <a:latin typeface="Symbol" pitchFamily="18" charset="2"/>
              </a:rPr>
              <a:t>r</a:t>
            </a:r>
            <a:r>
              <a:rPr lang="cs-CZ" dirty="0"/>
              <a:t> </a:t>
            </a:r>
            <a:r>
              <a:rPr lang="en-US" dirty="0"/>
              <a:t>as the survival probability</a:t>
            </a:r>
            <a:endParaRPr lang="cs-CZ" dirty="0"/>
          </a:p>
          <a:p>
            <a:pPr lvl="1"/>
            <a:endParaRPr lang="en-US" dirty="0"/>
          </a:p>
          <a:p>
            <a:pPr lvl="1"/>
            <a:r>
              <a:rPr lang="en-US" dirty="0"/>
              <a:t>If the surface reflects only </a:t>
            </a:r>
            <a:r>
              <a:rPr lang="cs-CZ" dirty="0"/>
              <a:t>30</a:t>
            </a:r>
            <a:r>
              <a:rPr lang="en-US" dirty="0"/>
              <a:t>% of light energy</a:t>
            </a:r>
            <a:r>
              <a:rPr lang="cs-CZ" dirty="0"/>
              <a:t>, </a:t>
            </a:r>
            <a:br>
              <a:rPr lang="cs-CZ" dirty="0"/>
            </a:br>
            <a:r>
              <a:rPr lang="en-US" dirty="0"/>
              <a:t>we continue with the probability of </a:t>
            </a:r>
            <a:r>
              <a:rPr lang="cs-CZ" dirty="0"/>
              <a:t>30</a:t>
            </a:r>
            <a:r>
              <a:rPr lang="en-US" dirty="0"/>
              <a:t>%. That’s how light behaves in physical reality.</a:t>
            </a:r>
          </a:p>
          <a:p>
            <a:pPr marL="801687" lvl="1" indent="-457200"/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2465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probability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en-US" dirty="0"/>
              <a:t>What if we cannot calculate </a:t>
            </a:r>
            <a:r>
              <a:rPr lang="cs-CZ" dirty="0">
                <a:latin typeface="Symbol" pitchFamily="18" charset="2"/>
              </a:rPr>
              <a:t>r</a:t>
            </a:r>
            <a:r>
              <a:rPr lang="cs-CZ" dirty="0"/>
              <a:t>?</a:t>
            </a:r>
            <a:r>
              <a:rPr lang="en-US" dirty="0"/>
              <a:t> Then there’s a convenient alternative, which in fact works even better:</a:t>
            </a:r>
            <a:endParaRPr lang="cs-CZ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First sample a random direction 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en-US" dirty="0"/>
              <a:t> according to </a:t>
            </a:r>
            <a:r>
              <a:rPr lang="cs-CZ" i="1" dirty="0"/>
              <a:t>p</a:t>
            </a:r>
            <a:r>
              <a:rPr lang="en-US" i="1" dirty="0"/>
              <a:t>df</a:t>
            </a:r>
            <a:r>
              <a:rPr lang="cs-CZ" dirty="0"/>
              <a:t>(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)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Update the path throughput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Use the updated throughput as the survival probability</a:t>
            </a:r>
          </a:p>
          <a:p>
            <a:endParaRPr lang="en-US" dirty="0"/>
          </a:p>
          <a:p>
            <a:r>
              <a:rPr lang="en-US" dirty="0"/>
              <a:t>If direction sampling </a:t>
            </a:r>
            <a:r>
              <a:rPr lang="cs-CZ" i="1" dirty="0"/>
              <a:t>p</a:t>
            </a:r>
            <a:r>
              <a:rPr lang="en-US" i="1" dirty="0"/>
              <a:t>df</a:t>
            </a:r>
            <a:r>
              <a:rPr lang="cs-CZ" dirty="0"/>
              <a:t>(</a:t>
            </a:r>
            <a:r>
              <a:rPr lang="cs-CZ" dirty="0" err="1">
                <a:latin typeface="Symbol" pitchFamily="18" charset="2"/>
              </a:rPr>
              <a:t>w</a:t>
            </a:r>
            <a:r>
              <a:rPr lang="cs-CZ" baseline="-25000" dirty="0" err="1"/>
              <a:t>i</a:t>
            </a:r>
            <a:r>
              <a:rPr lang="en-US" baseline="-25000" dirty="0"/>
              <a:t>n</a:t>
            </a:r>
            <a:r>
              <a:rPr lang="cs-CZ" dirty="0"/>
              <a:t>)</a:t>
            </a:r>
            <a:r>
              <a:rPr lang="en-US" dirty="0"/>
              <a:t> is exactly proportional to BRDF*cos, the above strategy turns out to be exactly equivalent to setting survival probability to the surface reflectance (</a:t>
            </a:r>
            <a:r>
              <a:rPr lang="en-US" i="1" u="sng" dirty="0"/>
              <a:t>prove this</a:t>
            </a:r>
            <a:r>
              <a:rPr lang="en-US" dirty="0"/>
              <a:t>).</a:t>
            </a:r>
            <a:endParaRPr lang="cs-CZ" dirty="0"/>
          </a:p>
          <a:p>
            <a:pPr marL="801687" lvl="1" indent="-457200"/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1376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97AF8-DB01-42E5-9110-34EDDC420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Survival probability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62227-97CB-4E8A-B3F7-36B11670E5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work: Adjoint-driven Russian Roulette &amp; </a:t>
            </a:r>
            <a:r>
              <a:rPr lang="en-US" dirty="0" err="1"/>
              <a:t>Splititng</a:t>
            </a:r>
            <a:r>
              <a:rPr lang="en-US" dirty="0"/>
              <a:t> [</a:t>
            </a:r>
            <a:r>
              <a:rPr lang="en-US" dirty="0" err="1"/>
              <a:t>Vorba</a:t>
            </a:r>
            <a:r>
              <a:rPr lang="en-US" dirty="0"/>
              <a:t> &amp; K</a:t>
            </a:r>
            <a:r>
              <a:rPr lang="cs-CZ" dirty="0"/>
              <a:t>ř</a:t>
            </a:r>
            <a:r>
              <a:rPr lang="en-US" dirty="0"/>
              <a:t>iv</a:t>
            </a:r>
            <a:r>
              <a:rPr lang="cs-CZ" dirty="0"/>
              <a:t>á</a:t>
            </a:r>
            <a:r>
              <a:rPr lang="en-US" dirty="0" err="1"/>
              <a:t>nek</a:t>
            </a:r>
            <a:r>
              <a:rPr lang="en-US" dirty="0"/>
              <a:t> 2016] 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Weight the survival probability by the expected path contribution</a:t>
            </a:r>
          </a:p>
          <a:p>
            <a:pPr lvl="2"/>
            <a:r>
              <a:rPr lang="en-US" dirty="0"/>
              <a:t>If we enter a bright region, continue path even if throughput might be low</a:t>
            </a:r>
          </a:p>
          <a:p>
            <a:pPr lvl="2"/>
            <a:r>
              <a:rPr lang="en-US" dirty="0"/>
              <a:t>If we enter a dark region, kill the path even if throughput might be high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If the “survival probability” ends up &gt; 1, split the path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01E236-EC75-4B1B-AA86-BEB803185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22670877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03F71-0CF0-4F84-805B-B73D9542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Adjoint-driven RR and splitting</a:t>
            </a:r>
          </a:p>
        </p:txBody>
      </p:sp>
      <p:pic>
        <p:nvPicPr>
          <p:cNvPr id="6" name="Content Placeholder 5" descr="A picture containing building, photo&#10;&#10;Description automatically generated">
            <a:extLst>
              <a:ext uri="{FF2B5EF4-FFF2-40B4-BE49-F238E27FC236}">
                <a16:creationId xmlns:a16="http://schemas.microsoft.com/office/drawing/2014/main" id="{61C37881-624A-4BB0-9A9F-E3F24E798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75"/>
          <a:stretch/>
        </p:blipFill>
        <p:spPr>
          <a:xfrm>
            <a:off x="323528" y="1340768"/>
            <a:ext cx="8367807" cy="417646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63B128-87DF-47F3-911C-043948D6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  <a:endParaRPr lang="en-US" alt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573ABA-7781-4BD4-9E5C-8CC7FEBEE1FB}"/>
              </a:ext>
            </a:extLst>
          </p:cNvPr>
          <p:cNvSpPr/>
          <p:nvPr/>
        </p:nvSpPr>
        <p:spPr>
          <a:xfrm>
            <a:off x="322272" y="5632901"/>
            <a:ext cx="8364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Vorba</a:t>
            </a:r>
            <a:r>
              <a:rPr lang="en-US" dirty="0">
                <a:latin typeface="+mj-lt"/>
              </a:rPr>
              <a:t> and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 </a:t>
            </a:r>
            <a:r>
              <a:rPr lang="en-US" b="1" dirty="0">
                <a:latin typeface="+mj-lt"/>
              </a:rPr>
              <a:t>Adjoint-Driven Russian Roulette and Splitting in Light Transport Simulation</a:t>
            </a:r>
            <a:r>
              <a:rPr lang="en-US" dirty="0">
                <a:latin typeface="+mj-lt"/>
              </a:rPr>
              <a:t>. </a:t>
            </a:r>
            <a:r>
              <a:rPr lang="en-US" i="1" dirty="0">
                <a:latin typeface="+mj-lt"/>
              </a:rPr>
              <a:t>ACM SIGGRAPH 2016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946006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AE860C-C9DE-44FB-AB1D-DBF40FD397B9}"/>
              </a:ext>
            </a:extLst>
          </p:cNvPr>
          <p:cNvSpPr/>
          <p:nvPr/>
        </p:nvSpPr>
        <p:spPr>
          <a:xfrm>
            <a:off x="135560" y="1202783"/>
            <a:ext cx="2393631" cy="4869820"/>
          </a:xfrm>
          <a:custGeom>
            <a:avLst/>
            <a:gdLst>
              <a:gd name="connsiteX0" fmla="*/ 2393631 w 2393631"/>
              <a:gd name="connsiteY0" fmla="*/ 4400349 h 4869820"/>
              <a:gd name="connsiteX1" fmla="*/ 885844 w 2393631"/>
              <a:gd name="connsiteY1" fmla="*/ 4808911 h 4869820"/>
              <a:gd name="connsiteX2" fmla="*/ 127087 w 2393631"/>
              <a:gd name="connsiteY2" fmla="*/ 3242757 h 4869820"/>
              <a:gd name="connsiteX3" fmla="*/ 78449 w 2393631"/>
              <a:gd name="connsiteY3" fmla="*/ 402281 h 4869820"/>
              <a:gd name="connsiteX4" fmla="*/ 915027 w 2393631"/>
              <a:gd name="connsiteY4" fmla="*/ 22902 h 4869820"/>
              <a:gd name="connsiteX5" fmla="*/ 1343044 w 2393631"/>
              <a:gd name="connsiteY5" fmla="*/ 421736 h 4869820"/>
              <a:gd name="connsiteX6" fmla="*/ 1343044 w 2393631"/>
              <a:gd name="connsiteY6" fmla="*/ 421736 h 48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31" h="4869820">
                <a:moveTo>
                  <a:pt x="2393631" y="4400349"/>
                </a:moveTo>
                <a:cubicBezTo>
                  <a:pt x="1828616" y="4701096"/>
                  <a:pt x="1263601" y="5001843"/>
                  <a:pt x="885844" y="4808911"/>
                </a:cubicBezTo>
                <a:cubicBezTo>
                  <a:pt x="508087" y="4615979"/>
                  <a:pt x="261653" y="3977195"/>
                  <a:pt x="127087" y="3242757"/>
                </a:cubicBezTo>
                <a:cubicBezTo>
                  <a:pt x="-7479" y="2508319"/>
                  <a:pt x="-52874" y="938924"/>
                  <a:pt x="78449" y="402281"/>
                </a:cubicBezTo>
                <a:cubicBezTo>
                  <a:pt x="209772" y="-134362"/>
                  <a:pt x="704261" y="19660"/>
                  <a:pt x="915027" y="22902"/>
                </a:cubicBezTo>
                <a:cubicBezTo>
                  <a:pt x="1125793" y="26144"/>
                  <a:pt x="1343044" y="421736"/>
                  <a:pt x="1343044" y="421736"/>
                </a:cubicBezTo>
                <a:lnTo>
                  <a:pt x="1343044" y="421736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Path tracing, v. </a:t>
            </a:r>
            <a:r>
              <a:rPr lang="en-US" dirty="0"/>
              <a:t>0.1 – with splitting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30725"/>
          </a:xfrm>
        </p:spPr>
        <p:txBody>
          <a:bodyPr/>
          <a:lstStyle/>
          <a:p>
            <a:pPr>
              <a:buNone/>
            </a:pPr>
            <a:r>
              <a:rPr lang="en-US" sz="1600" b="1" dirty="0" err="1"/>
              <a:t>estimateLin</a:t>
            </a:r>
            <a:r>
              <a:rPr lang="en-US" sz="1600" b="1" dirty="0"/>
              <a:t> (</a:t>
            </a:r>
            <a:r>
              <a:rPr lang="en-US" sz="1600" i="1" dirty="0"/>
              <a:t>x</a:t>
            </a:r>
            <a:r>
              <a:rPr lang="en-US" sz="1600" dirty="0"/>
              <a:t>, </a:t>
            </a:r>
            <a:r>
              <a:rPr lang="el-GR" sz="1600" dirty="0"/>
              <a:t>ω</a:t>
            </a:r>
            <a:r>
              <a:rPr lang="el-GR" sz="1600" b="1" dirty="0"/>
              <a:t>):</a:t>
            </a:r>
            <a:r>
              <a:rPr lang="en-US" sz="1600" b="1" dirty="0"/>
              <a:t>		</a:t>
            </a:r>
            <a:r>
              <a:rPr lang="en-US" sz="1600" dirty="0">
                <a:solidFill>
                  <a:srgbClr val="00B050"/>
                </a:solidFill>
              </a:rPr>
              <a:t>// radiance incident at </a:t>
            </a:r>
            <a:r>
              <a:rPr lang="en-US" sz="1600" i="1" dirty="0">
                <a:solidFill>
                  <a:srgbClr val="00B050"/>
                </a:solidFill>
              </a:rPr>
              <a:t>x</a:t>
            </a:r>
            <a:r>
              <a:rPr lang="en-US" sz="1600" dirty="0">
                <a:solidFill>
                  <a:srgbClr val="00B050"/>
                </a:solidFill>
              </a:rPr>
              <a:t> from direction </a:t>
            </a:r>
            <a:r>
              <a:rPr lang="el-GR" sz="1600" dirty="0">
                <a:solidFill>
                  <a:srgbClr val="00B050"/>
                </a:solidFill>
              </a:rPr>
              <a:t>ω</a:t>
            </a:r>
          </a:p>
          <a:p>
            <a:pPr>
              <a:buNone/>
            </a:pPr>
            <a:r>
              <a:rPr lang="cs-CZ" sz="1600" dirty="0"/>
              <a:t>	</a:t>
            </a:r>
            <a:r>
              <a:rPr lang="en-US" sz="1600" i="1" dirty="0"/>
              <a:t>y</a:t>
            </a:r>
            <a:r>
              <a:rPr lang="en-US" sz="1600" dirty="0"/>
              <a:t> = </a:t>
            </a:r>
            <a:r>
              <a:rPr lang="en-US" sz="1600" dirty="0" err="1"/>
              <a:t>findNearestIntersection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, </a:t>
            </a:r>
            <a:r>
              <a:rPr lang="el-GR" sz="1600" dirty="0"/>
              <a:t>ω)</a:t>
            </a:r>
            <a:endParaRPr lang="en-US" sz="1600" dirty="0"/>
          </a:p>
          <a:p>
            <a:pPr>
              <a:buNone/>
            </a:pPr>
            <a:r>
              <a:rPr lang="en-US" sz="1600" dirty="0"/>
              <a:t>	if (no intersection)</a:t>
            </a:r>
          </a:p>
          <a:p>
            <a:pPr>
              <a:buNone/>
            </a:pPr>
            <a:r>
              <a:rPr lang="en-US" sz="1600" dirty="0"/>
              <a:t>		</a:t>
            </a:r>
            <a:r>
              <a:rPr lang="en-US" sz="1600" dirty="0">
                <a:solidFill>
                  <a:srgbClr val="0000FF"/>
                </a:solidFill>
              </a:rPr>
              <a:t>return</a:t>
            </a:r>
            <a:r>
              <a:rPr lang="en-US" sz="1600" dirty="0"/>
              <a:t> </a:t>
            </a:r>
            <a:r>
              <a:rPr lang="en-US" sz="1600" dirty="0" err="1"/>
              <a:t>backgroud.getLe</a:t>
            </a:r>
            <a:r>
              <a:rPr lang="en-US" sz="1600" dirty="0"/>
              <a:t> (–</a:t>
            </a:r>
            <a:r>
              <a:rPr lang="el-GR" sz="1600" dirty="0"/>
              <a:t>ω)</a:t>
            </a:r>
            <a:r>
              <a:rPr lang="en-US" sz="1600" dirty="0"/>
              <a:t> </a:t>
            </a:r>
            <a:r>
              <a:rPr lang="en-US" sz="1600" dirty="0">
                <a:solidFill>
                  <a:srgbClr val="00B050"/>
                </a:solidFill>
              </a:rPr>
              <a:t>// emitted radiance from </a:t>
            </a:r>
            <a:r>
              <a:rPr lang="en-US" sz="1600" dirty="0" err="1">
                <a:solidFill>
                  <a:srgbClr val="00B050"/>
                </a:solidFill>
              </a:rPr>
              <a:t>envmap</a:t>
            </a:r>
            <a:endParaRPr lang="en-US" sz="16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1600" dirty="0"/>
              <a:t>	else</a:t>
            </a:r>
            <a:endParaRPr lang="el-GR" sz="1600" dirty="0"/>
          </a:p>
          <a:p>
            <a:pPr>
              <a:buNone/>
            </a:pPr>
            <a:r>
              <a:rPr lang="cs-CZ" sz="1600" dirty="0"/>
              <a:t>	</a:t>
            </a:r>
            <a:r>
              <a:rPr lang="en-US" sz="1600" dirty="0"/>
              <a:t>	</a:t>
            </a:r>
            <a:r>
              <a:rPr lang="en-US" sz="1600" dirty="0">
                <a:solidFill>
                  <a:srgbClr val="0000FF"/>
                </a:solidFill>
              </a:rPr>
              <a:t>return</a:t>
            </a:r>
            <a:r>
              <a:rPr lang="en-US" sz="1600" dirty="0"/>
              <a:t>	</a:t>
            </a:r>
            <a:r>
              <a:rPr lang="en-US" sz="1600" dirty="0" err="1"/>
              <a:t>getLe</a:t>
            </a:r>
            <a:r>
              <a:rPr lang="en-US" sz="1600" dirty="0"/>
              <a:t> (</a:t>
            </a:r>
            <a:r>
              <a:rPr lang="en-US" sz="1600" i="1" dirty="0"/>
              <a:t>y</a:t>
            </a:r>
            <a:r>
              <a:rPr lang="en-US" sz="1600" dirty="0"/>
              <a:t>, –</a:t>
            </a:r>
            <a:r>
              <a:rPr lang="el-GR" sz="1600" dirty="0"/>
              <a:t>ω) + </a:t>
            </a:r>
            <a:r>
              <a:rPr lang="cs-CZ" sz="1600" dirty="0"/>
              <a:t>	</a:t>
            </a:r>
            <a:r>
              <a:rPr lang="en-US" sz="1600" dirty="0"/>
              <a:t>         </a:t>
            </a:r>
            <a:r>
              <a:rPr lang="cs-CZ" sz="1600" dirty="0">
                <a:solidFill>
                  <a:srgbClr val="00B050"/>
                </a:solidFill>
              </a:rPr>
              <a:t>// </a:t>
            </a:r>
            <a:r>
              <a:rPr lang="cs-CZ" sz="1600" dirty="0" err="1">
                <a:solidFill>
                  <a:srgbClr val="00B050"/>
                </a:solidFill>
              </a:rPr>
              <a:t>emitted</a:t>
            </a:r>
            <a:r>
              <a:rPr lang="cs-CZ" sz="1600" dirty="0">
                <a:solidFill>
                  <a:srgbClr val="00B050"/>
                </a:solidFill>
              </a:rPr>
              <a:t> radiance</a:t>
            </a:r>
            <a:r>
              <a:rPr lang="en-US" sz="1600" dirty="0">
                <a:solidFill>
                  <a:srgbClr val="00B050"/>
                </a:solidFill>
              </a:rPr>
              <a:t> (if </a:t>
            </a:r>
            <a:r>
              <a:rPr lang="en-US" sz="1600" i="1" dirty="0">
                <a:solidFill>
                  <a:srgbClr val="00B050"/>
                </a:solidFill>
              </a:rPr>
              <a:t>y</a:t>
            </a:r>
            <a:r>
              <a:rPr lang="en-US" sz="1600" dirty="0">
                <a:solidFill>
                  <a:srgbClr val="00B050"/>
                </a:solidFill>
              </a:rPr>
              <a:t> is on a light)</a:t>
            </a:r>
            <a:endParaRPr lang="cs-CZ" sz="16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sz="1600" dirty="0"/>
              <a:t>		</a:t>
            </a:r>
            <a:r>
              <a:rPr lang="en-US" sz="1600" dirty="0"/>
              <a:t>	estimate</a:t>
            </a:r>
            <a:r>
              <a:rPr lang="cs-CZ" sz="1600" dirty="0"/>
              <a:t>Lr</a:t>
            </a:r>
            <a:r>
              <a:rPr lang="en-US" sz="1600" dirty="0" err="1"/>
              <a:t>efl</a:t>
            </a:r>
            <a:r>
              <a:rPr lang="cs-CZ" sz="1600" dirty="0"/>
              <a:t> </a:t>
            </a:r>
            <a:r>
              <a:rPr lang="en-US" sz="1600" dirty="0"/>
              <a:t>(</a:t>
            </a:r>
            <a:r>
              <a:rPr lang="en-US" sz="1600" i="1" dirty="0"/>
              <a:t>y</a:t>
            </a:r>
            <a:r>
              <a:rPr lang="en-US" sz="1600" dirty="0"/>
              <a:t>, –</a:t>
            </a:r>
            <a:r>
              <a:rPr lang="el-GR" sz="1600" dirty="0"/>
              <a:t>ω)</a:t>
            </a:r>
            <a:r>
              <a:rPr lang="cs-CZ" sz="1600" dirty="0">
                <a:solidFill>
                  <a:srgbClr val="00B050"/>
                </a:solidFill>
              </a:rPr>
              <a:t>// </a:t>
            </a:r>
            <a:r>
              <a:rPr lang="cs-CZ" sz="1600" dirty="0" err="1">
                <a:solidFill>
                  <a:srgbClr val="00B050"/>
                </a:solidFill>
              </a:rPr>
              <a:t>reflected</a:t>
            </a:r>
            <a:r>
              <a:rPr lang="cs-CZ" sz="1600" dirty="0">
                <a:solidFill>
                  <a:srgbClr val="00B050"/>
                </a:solidFill>
              </a:rPr>
              <a:t> radiance</a:t>
            </a:r>
            <a:endParaRPr lang="el-GR" sz="1600" dirty="0">
              <a:solidFill>
                <a:srgbClr val="00B050"/>
              </a:solidFill>
            </a:endParaRPr>
          </a:p>
          <a:p>
            <a:pPr>
              <a:buNone/>
            </a:pPr>
            <a:endParaRPr lang="cs-CZ" sz="1600" b="1" dirty="0"/>
          </a:p>
          <a:p>
            <a:pPr>
              <a:buNone/>
            </a:pPr>
            <a:r>
              <a:rPr lang="en-US" sz="1600" b="1" dirty="0"/>
              <a:t>estimate</a:t>
            </a:r>
            <a:r>
              <a:rPr lang="cs-CZ" sz="1600" b="1" dirty="0"/>
              <a:t>Lr</a:t>
            </a:r>
            <a:r>
              <a:rPr lang="en-US" sz="1600" b="1" dirty="0" err="1"/>
              <a:t>efl</a:t>
            </a:r>
            <a:r>
              <a:rPr lang="en-US" sz="1600" b="1" dirty="0"/>
              <a:t>(</a:t>
            </a:r>
            <a:r>
              <a:rPr lang="en-US" sz="1600" i="1" dirty="0"/>
              <a:t>x</a:t>
            </a:r>
            <a:r>
              <a:rPr lang="en-US" sz="1600" dirty="0"/>
              <a:t>, </a:t>
            </a:r>
            <a:r>
              <a:rPr lang="el-GR" sz="1600" dirty="0"/>
              <a:t>ω</a:t>
            </a:r>
            <a:r>
              <a:rPr lang="en-US" sz="1600" baseline="-25000" dirty="0"/>
              <a:t>out</a:t>
            </a:r>
            <a:r>
              <a:rPr lang="el-GR" sz="1600" b="1" dirty="0"/>
              <a:t>):</a:t>
            </a:r>
            <a:r>
              <a:rPr lang="en-US" sz="1600" b="1" dirty="0"/>
              <a:t>	</a:t>
            </a:r>
          </a:p>
          <a:p>
            <a:pPr>
              <a:buNone/>
            </a:pPr>
            <a:r>
              <a:rPr lang="en-US" sz="1600" b="1" dirty="0"/>
              <a:t>	</a:t>
            </a:r>
            <a:r>
              <a:rPr lang="en-US" sz="1600" dirty="0"/>
              <a:t> </a:t>
            </a:r>
            <a:r>
              <a:rPr lang="en-US" sz="1600" dirty="0" err="1"/>
              <a:t>accum</a:t>
            </a:r>
            <a:r>
              <a:rPr lang="en-US" sz="1600" dirty="0"/>
              <a:t> := 0</a:t>
            </a:r>
          </a:p>
          <a:p>
            <a:pPr>
              <a:buNone/>
            </a:pPr>
            <a:r>
              <a:rPr lang="en-US" sz="1600" b="1" dirty="0"/>
              <a:t>	</a:t>
            </a:r>
            <a:r>
              <a:rPr lang="en-US" sz="1600" dirty="0"/>
              <a:t>N := </a:t>
            </a:r>
            <a:r>
              <a:rPr lang="en-US" sz="1600" dirty="0" err="1"/>
              <a:t>computeSplit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);		              </a:t>
            </a:r>
            <a:r>
              <a:rPr lang="en-US" sz="1600" dirty="0">
                <a:solidFill>
                  <a:srgbClr val="00B050"/>
                </a:solidFill>
              </a:rPr>
              <a:t>// number of “new“ split paths</a:t>
            </a:r>
          </a:p>
          <a:p>
            <a:pPr>
              <a:buNone/>
            </a:pPr>
            <a:r>
              <a:rPr lang="en-US" sz="1600" dirty="0"/>
              <a:t>	for </a:t>
            </a:r>
            <a:r>
              <a:rPr lang="en-US" sz="1600" dirty="0" err="1"/>
              <a:t>i</a:t>
            </a:r>
            <a:r>
              <a:rPr lang="en-US" sz="1600" dirty="0"/>
              <a:t> = 1 to N</a:t>
            </a:r>
          </a:p>
          <a:p>
            <a:pPr>
              <a:buNone/>
            </a:pPr>
            <a:r>
              <a:rPr lang="en-US" sz="1600" b="1" dirty="0"/>
              <a:t>		</a:t>
            </a:r>
            <a:r>
              <a:rPr lang="en-US" sz="1600" dirty="0"/>
              <a:t>[</a:t>
            </a:r>
            <a:r>
              <a:rPr lang="el-GR" sz="1600" dirty="0"/>
              <a:t>ω</a:t>
            </a:r>
            <a:r>
              <a:rPr lang="en-US" sz="1600" baseline="-25000" dirty="0"/>
              <a:t>in</a:t>
            </a:r>
            <a:r>
              <a:rPr lang="el-GR" sz="1600" dirty="0"/>
              <a:t> </a:t>
            </a:r>
            <a:r>
              <a:rPr lang="en-US" sz="1600" dirty="0"/>
              <a:t>, pdf] </a:t>
            </a:r>
            <a:r>
              <a:rPr lang="el-GR" sz="1600" dirty="0"/>
              <a:t>= </a:t>
            </a:r>
            <a:r>
              <a:rPr lang="cs-CZ" sz="1600" dirty="0"/>
              <a:t>gen</a:t>
            </a:r>
            <a:r>
              <a:rPr lang="en-US" sz="1600" dirty="0"/>
              <a:t>Random</a:t>
            </a:r>
            <a:r>
              <a:rPr lang="cs-CZ" sz="1600" dirty="0" err="1"/>
              <a:t>Dir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, </a:t>
            </a:r>
            <a:r>
              <a:rPr lang="el-GR" sz="1600" dirty="0"/>
              <a:t>ω</a:t>
            </a:r>
            <a:r>
              <a:rPr lang="en-US" sz="1600" baseline="-25000" dirty="0"/>
              <a:t>out</a:t>
            </a:r>
            <a:r>
              <a:rPr lang="en-US" sz="1600" dirty="0"/>
              <a:t>);   </a:t>
            </a:r>
            <a:r>
              <a:rPr lang="en-US" sz="1600" dirty="0">
                <a:solidFill>
                  <a:srgbClr val="00B050"/>
                </a:solidFill>
              </a:rPr>
              <a:t>// e.g. BRDF imp. sampling</a:t>
            </a:r>
          </a:p>
          <a:p>
            <a:pPr>
              <a:buNone/>
            </a:pPr>
            <a:r>
              <a:rPr lang="cs-CZ" sz="1600" dirty="0"/>
              <a:t>	</a:t>
            </a:r>
            <a:r>
              <a:rPr lang="en-US" sz="1600" dirty="0">
                <a:solidFill>
                  <a:srgbClr val="0000FF"/>
                </a:solidFill>
              </a:rPr>
              <a:t>	</a:t>
            </a:r>
            <a:r>
              <a:rPr lang="en-US" sz="1600" dirty="0" err="1">
                <a:solidFill>
                  <a:srgbClr val="0000FF"/>
                </a:solidFill>
              </a:rPr>
              <a:t>accum</a:t>
            </a:r>
            <a:r>
              <a:rPr lang="en-US" sz="1600" dirty="0">
                <a:solidFill>
                  <a:srgbClr val="0000FF"/>
                </a:solidFill>
              </a:rPr>
              <a:t> += </a:t>
            </a:r>
            <a:r>
              <a:rPr lang="en-US" sz="1600" dirty="0" err="1"/>
              <a:t>estimateLin</a:t>
            </a:r>
            <a:r>
              <a:rPr lang="en-US" sz="1600" dirty="0"/>
              <a:t>(</a:t>
            </a:r>
            <a:r>
              <a:rPr lang="en-US" sz="1600" i="1" dirty="0"/>
              <a:t>x</a:t>
            </a:r>
            <a:r>
              <a:rPr lang="en-US" sz="1600" dirty="0"/>
              <a:t>, </a:t>
            </a:r>
            <a:r>
              <a:rPr lang="el-GR" sz="1600" dirty="0"/>
              <a:t>ω</a:t>
            </a:r>
            <a:r>
              <a:rPr lang="en-US" sz="1600" baseline="-25000" dirty="0"/>
              <a:t>in</a:t>
            </a:r>
            <a:r>
              <a:rPr lang="el-GR" sz="1600" dirty="0"/>
              <a:t>) </a:t>
            </a:r>
            <a:r>
              <a:rPr lang="en-US" sz="1600" dirty="0"/>
              <a:t>* </a:t>
            </a:r>
            <a:r>
              <a:rPr lang="en-US" sz="1600" dirty="0" err="1"/>
              <a:t>brdf</a:t>
            </a:r>
            <a:r>
              <a:rPr lang="en-US" sz="1600" dirty="0"/>
              <a:t>(x, </a:t>
            </a:r>
            <a:r>
              <a:rPr lang="el-GR" sz="1600" dirty="0"/>
              <a:t>ω</a:t>
            </a:r>
            <a:r>
              <a:rPr lang="en-US" sz="1600" baseline="-25000" dirty="0"/>
              <a:t>in</a:t>
            </a:r>
            <a:r>
              <a:rPr lang="el-GR" sz="1600" dirty="0"/>
              <a:t>, ω</a:t>
            </a:r>
            <a:r>
              <a:rPr lang="en-US" sz="1600" baseline="-25000" dirty="0"/>
              <a:t>out</a:t>
            </a:r>
            <a:r>
              <a:rPr lang="el-GR" sz="1600" dirty="0"/>
              <a:t>) *</a:t>
            </a:r>
            <a:r>
              <a:rPr lang="en-US" sz="1600" dirty="0"/>
              <a:t> dot(</a:t>
            </a:r>
            <a:r>
              <a:rPr lang="en-US" sz="1600" b="1" dirty="0" err="1"/>
              <a:t>n</a:t>
            </a:r>
            <a:r>
              <a:rPr lang="en-US" sz="1600" i="1" baseline="-25000" dirty="0" err="1"/>
              <a:t>x</a:t>
            </a:r>
            <a:r>
              <a:rPr lang="en-US" sz="1600" dirty="0"/>
              <a:t>, </a:t>
            </a:r>
            <a:r>
              <a:rPr lang="el-GR" sz="1600" dirty="0"/>
              <a:t>ω</a:t>
            </a:r>
            <a:r>
              <a:rPr lang="en-US" sz="1600" baseline="-25000" dirty="0"/>
              <a:t>in</a:t>
            </a:r>
            <a:r>
              <a:rPr lang="en-US" sz="1600" dirty="0"/>
              <a:t>) / pdf;</a:t>
            </a:r>
          </a:p>
          <a:p>
            <a:pPr>
              <a:buNone/>
            </a:pPr>
            <a:r>
              <a:rPr lang="en-US" sz="1600" dirty="0"/>
              <a:t>	return </a:t>
            </a:r>
            <a:r>
              <a:rPr lang="en-US" sz="1600" dirty="0" err="1"/>
              <a:t>accum</a:t>
            </a:r>
            <a:r>
              <a:rPr lang="en-US" sz="1600" dirty="0"/>
              <a:t> / N;                                                </a:t>
            </a:r>
            <a:r>
              <a:rPr lang="en-US" sz="1600" dirty="0">
                <a:solidFill>
                  <a:srgbClr val="00B050"/>
                </a:solidFill>
              </a:rPr>
              <a:t>// average the split contributions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C93A59-F272-4C57-9FA9-756F6D2479D0}"/>
              </a:ext>
            </a:extLst>
          </p:cNvPr>
          <p:cNvSpPr/>
          <p:nvPr/>
        </p:nvSpPr>
        <p:spPr>
          <a:xfrm>
            <a:off x="755576" y="4221088"/>
            <a:ext cx="7992888" cy="936104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9BABF3C-94D0-44D4-B4DB-9B606A8708E7}"/>
              </a:ext>
            </a:extLst>
          </p:cNvPr>
          <p:cNvSpPr/>
          <p:nvPr/>
        </p:nvSpPr>
        <p:spPr>
          <a:xfrm>
            <a:off x="755576" y="5742304"/>
            <a:ext cx="7992888" cy="350992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13288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ontent Placeholder 2">
            <a:extLst>
              <a:ext uri="{FF2B5EF4-FFF2-40B4-BE49-F238E27FC236}">
                <a16:creationId xmlns:a16="http://schemas.microsoft.com/office/drawing/2014/main" id="{E8EBCDA1-EC52-4F54-8C25-8D1BBD2E92FE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200">
                <a:solidFill>
                  <a:schemeClr val="tx1"/>
                </a:solidFill>
                <a:latin typeface="+mn-lt"/>
              </a:defRPr>
            </a:lvl2pPr>
            <a:lvl3pPr marL="1022350" indent="-3508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339850" indent="-3159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In case of fixed rate N</a:t>
            </a:r>
          </a:p>
          <a:p>
            <a:pPr lvl="1"/>
            <a:r>
              <a:rPr lang="en-US" kern="0" dirty="0"/>
              <a:t>N</a:t>
            </a:r>
            <a:r>
              <a:rPr lang="en-US" kern="0" baseline="30000" dirty="0"/>
              <a:t>d</a:t>
            </a:r>
            <a:r>
              <a:rPr lang="en-US" kern="0" dirty="0"/>
              <a:t> where d is path length</a:t>
            </a:r>
            <a:endParaRPr lang="en-US" kern="0" baseline="30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of exponential branching!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2EDA5A-8D98-4F8D-8C15-6F0589D5B53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597953"/>
            <a:ext cx="5626968" cy="96327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D41803-71AF-434C-BA9C-25ECBA929116}"/>
              </a:ext>
            </a:extLst>
          </p:cNvPr>
          <p:cNvCxnSpPr/>
          <p:nvPr/>
        </p:nvCxnSpPr>
        <p:spPr>
          <a:xfrm flipV="1">
            <a:off x="6660232" y="3212976"/>
            <a:ext cx="360040" cy="3849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2E71D5B-9187-490A-9E14-3674F3625537}"/>
              </a:ext>
            </a:extLst>
          </p:cNvPr>
          <p:cNvCxnSpPr/>
          <p:nvPr/>
        </p:nvCxnSpPr>
        <p:spPr>
          <a:xfrm flipV="1">
            <a:off x="6660232" y="3501008"/>
            <a:ext cx="576064" cy="9694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A737171-5CD9-48B0-91B9-D79ED1B793B5}"/>
              </a:ext>
            </a:extLst>
          </p:cNvPr>
          <p:cNvCxnSpPr/>
          <p:nvPr/>
        </p:nvCxnSpPr>
        <p:spPr>
          <a:xfrm>
            <a:off x="6660232" y="3597952"/>
            <a:ext cx="504056" cy="71313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2C2F73A-52BD-4C24-AAF2-D78787056F77}"/>
              </a:ext>
            </a:extLst>
          </p:cNvPr>
          <p:cNvCxnSpPr/>
          <p:nvPr/>
        </p:nvCxnSpPr>
        <p:spPr>
          <a:xfrm flipV="1">
            <a:off x="7236296" y="2852936"/>
            <a:ext cx="648072" cy="64807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3BA1001-D0C5-40EE-94DD-4E89668FDFFB}"/>
              </a:ext>
            </a:extLst>
          </p:cNvPr>
          <p:cNvCxnSpPr/>
          <p:nvPr/>
        </p:nvCxnSpPr>
        <p:spPr>
          <a:xfrm flipV="1">
            <a:off x="7236296" y="2492896"/>
            <a:ext cx="72008" cy="100811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BA491A9-3584-4DCF-89EC-8FC360FD01B3}"/>
              </a:ext>
            </a:extLst>
          </p:cNvPr>
          <p:cNvCxnSpPr/>
          <p:nvPr/>
        </p:nvCxnSpPr>
        <p:spPr>
          <a:xfrm>
            <a:off x="7236296" y="3501008"/>
            <a:ext cx="648072" cy="21602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FE8A98C7-49E5-4AF8-ADD0-E3AC1635D62F}"/>
              </a:ext>
            </a:extLst>
          </p:cNvPr>
          <p:cNvCxnSpPr/>
          <p:nvPr/>
        </p:nvCxnSpPr>
        <p:spPr>
          <a:xfrm flipV="1">
            <a:off x="7164288" y="3861048"/>
            <a:ext cx="288032" cy="450035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3DB3B48E-E620-4F4C-BFCE-C2F698EEE0B7}"/>
              </a:ext>
            </a:extLst>
          </p:cNvPr>
          <p:cNvCxnSpPr/>
          <p:nvPr/>
        </p:nvCxnSpPr>
        <p:spPr>
          <a:xfrm flipH="1" flipV="1">
            <a:off x="6732240" y="4077072"/>
            <a:ext cx="432048" cy="23401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5CC405C-222B-49F9-A2A9-B87B2CCB92DF}"/>
              </a:ext>
            </a:extLst>
          </p:cNvPr>
          <p:cNvCxnSpPr/>
          <p:nvPr/>
        </p:nvCxnSpPr>
        <p:spPr>
          <a:xfrm flipV="1">
            <a:off x="7164288" y="3933056"/>
            <a:ext cx="0" cy="37802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479146C-BCFC-498B-A5DC-7F0E1911A70C}"/>
              </a:ext>
            </a:extLst>
          </p:cNvPr>
          <p:cNvCxnSpPr>
            <a:cxnSpLocks/>
          </p:cNvCxnSpPr>
          <p:nvPr/>
        </p:nvCxnSpPr>
        <p:spPr>
          <a:xfrm flipH="1" flipV="1">
            <a:off x="7740352" y="2132856"/>
            <a:ext cx="144016" cy="72008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E1C6325-E59E-476B-91B1-48F46ABA971A}"/>
              </a:ext>
            </a:extLst>
          </p:cNvPr>
          <p:cNvCxnSpPr/>
          <p:nvPr/>
        </p:nvCxnSpPr>
        <p:spPr>
          <a:xfrm flipV="1">
            <a:off x="7884368" y="2276872"/>
            <a:ext cx="648072" cy="57606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AC9AAE8-8761-4E0B-8339-641581235C1F}"/>
              </a:ext>
            </a:extLst>
          </p:cNvPr>
          <p:cNvCxnSpPr>
            <a:cxnSpLocks/>
          </p:cNvCxnSpPr>
          <p:nvPr/>
        </p:nvCxnSpPr>
        <p:spPr>
          <a:xfrm flipV="1">
            <a:off x="7884368" y="2780928"/>
            <a:ext cx="802432" cy="7200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6876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4F89686-9E1E-4FAF-86F8-9C5D77B787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Path tracing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4A9A6CE-A1A6-4F87-A779-CDBA17D1E7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4C9113-4D82-46C7-8782-7325B0F5A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42768615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748464" cy="6669360"/>
          </a:xfrm>
        </p:spPr>
        <p:txBody>
          <a:bodyPr/>
          <a:lstStyle/>
          <a:p>
            <a:pPr>
              <a:buNone/>
            </a:pPr>
            <a:r>
              <a:rPr lang="en-US" sz="1300" dirty="0" err="1">
                <a:latin typeface="Courier New" pitchFamily="49" charset="0"/>
              </a:rPr>
              <a:t>estimateLin</a:t>
            </a:r>
            <a:r>
              <a:rPr lang="en-US" sz="1300" dirty="0">
                <a:latin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)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radiance incident at “x” from the direction 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</a:rPr>
              <a:t>{       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 (“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 is pointing *away* from “x”)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throughput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,1,1)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while(1)</a:t>
            </a:r>
            <a:endParaRPr lang="cs-CZ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hit 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findNearestIntersection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noIntersection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leaves the scene – it “hits” the background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bkgLight.getLe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-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-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omegaOut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happened to directly hit a light source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+=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“pick up” emission</a:t>
            </a:r>
          </a:p>
          <a:p>
            <a:pPr>
              <a:buNone/>
            </a:pP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now estimate the reflected radiance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[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en-US" sz="1300" dirty="0">
                <a:latin typeface="Courier New" pitchFamily="49" charset="0"/>
              </a:rPr>
              <a:t>]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generateRandomDir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hit.pos</a:t>
            </a: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throughput *= 1/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cs-CZ" sz="1300" dirty="0">
                <a:latin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</a:rPr>
              <a:t>* </a:t>
            </a:r>
            <a:r>
              <a:rPr lang="en-US" sz="1300" dirty="0" err="1">
                <a:latin typeface="Courier New" pitchFamily="49" charset="0"/>
              </a:rPr>
              <a:t>brdf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1300" dirty="0">
                <a:latin typeface="Courier New" pitchFamily="49" charset="0"/>
              </a:rPr>
              <a:t>dot(</a:t>
            </a:r>
            <a:r>
              <a:rPr lang="en-US" sz="1300" dirty="0" err="1">
                <a:latin typeface="Courier New" pitchFamily="49" charset="0"/>
              </a:rPr>
              <a:t>hit.n</a:t>
            </a:r>
            <a:r>
              <a:rPr lang="en-US" sz="1300" dirty="0">
                <a:latin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= min(1,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throughput.maxComponent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())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rand() &lt;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r>
              <a:rPr lang="el-GR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</a:t>
            </a:r>
            <a:r>
              <a:rPr lang="el-GR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Russian Roulette – survive (reflect)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throughput /=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survivalProb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x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else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 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terminate the path – break the while loop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break;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3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5B69A5-8DFF-408C-B228-B560E2B9D917}"/>
              </a:ext>
            </a:extLst>
          </p:cNvPr>
          <p:cNvSpPr/>
          <p:nvPr/>
        </p:nvSpPr>
        <p:spPr>
          <a:xfrm>
            <a:off x="755576" y="3779613"/>
            <a:ext cx="7992888" cy="504056"/>
          </a:xfrm>
          <a:prstGeom prst="rect">
            <a:avLst/>
          </a:prstGeom>
          <a:solidFill>
            <a:schemeClr val="tx1">
              <a:alpha val="10196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95DEB7-D111-44BB-A6CB-8DE0A24EF9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1370046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</p:spPr>
            <p:txBody>
              <a:bodyPr/>
              <a:lstStyle/>
              <a:p>
                <a:r>
                  <a:rPr lang="en-US" dirty="0"/>
                  <a:t>We usually sample the direction </a:t>
                </a:r>
                <a:r>
                  <a:rPr lang="cs-CZ" dirty="0" err="1">
                    <a:latin typeface="Symbol" pitchFamily="18" charset="2"/>
                  </a:rPr>
                  <a:t>w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</a:t>
                </a:r>
                <a:r>
                  <a:rPr lang="en-US" dirty="0"/>
                  <a:t> from a pdf similar to</a:t>
                </a:r>
              </a:p>
              <a:p>
                <a:pPr marL="0" indent="0" algn="ctr">
                  <a:buNone/>
                </a:pPr>
                <a:br>
                  <a:rPr lang="cs-CZ" dirty="0"/>
                </a:br>
                <a:r>
                  <a:rPr lang="cs-CZ" i="1" dirty="0"/>
                  <a:t>f</a:t>
                </a:r>
                <a:r>
                  <a:rPr lang="cs-CZ" i="1" baseline="-25000" dirty="0"/>
                  <a:t>r</a:t>
                </a:r>
                <a:r>
                  <a:rPr lang="cs-CZ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cs-CZ" dirty="0" err="1">
                    <a:latin typeface="Symbol" pitchFamily="18" charset="2"/>
                  </a:rPr>
                  <a:t>w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cs-CZ" dirty="0"/>
                  <a:t> </a:t>
                </a:r>
                <a:r>
                  <a:rPr lang="cs-CZ" dirty="0" err="1">
                    <a:latin typeface="Symbol" pitchFamily="18" charset="2"/>
                  </a:rPr>
                  <a:t>w</a:t>
                </a:r>
                <a:r>
                  <a:rPr lang="cs-CZ" baseline="-25000" dirty="0" err="1"/>
                  <a:t>o</a:t>
                </a:r>
                <a:r>
                  <a:rPr lang="en-US" baseline="-25000" dirty="0" err="1"/>
                  <a:t>ut</a:t>
                </a:r>
                <a:r>
                  <a:rPr lang="cs-CZ" dirty="0"/>
                  <a:t>) cos </a:t>
                </a:r>
                <a:r>
                  <a:rPr lang="cs-CZ" dirty="0" err="1">
                    <a:latin typeface="Symbol" pitchFamily="18" charset="2"/>
                  </a:rPr>
                  <a:t>q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</a:t>
                </a:r>
                <a:endParaRPr lang="cs-CZ" baseline="-25000" dirty="0"/>
              </a:p>
              <a:p>
                <a:pPr lvl="1"/>
                <a:endParaRPr lang="cs-CZ" dirty="0"/>
              </a:p>
              <a:p>
                <a:r>
                  <a:rPr lang="en-US" dirty="0"/>
                  <a:t>Ideally, we would want to sample proportionally to the integrand itself</a:t>
                </a:r>
                <a:br>
                  <a:rPr lang="cs-CZ" dirty="0"/>
                </a:br>
                <a:r>
                  <a:rPr lang="cs-CZ" dirty="0"/>
                  <a:t>		</a:t>
                </a:r>
                <a:r>
                  <a:rPr lang="en-US" dirty="0"/>
                  <a:t>   </a:t>
                </a:r>
                <a:r>
                  <a:rPr lang="cs-CZ" i="1" dirty="0" err="1"/>
                  <a:t>L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</a:t>
                </a:r>
                <a:r>
                  <a:rPr lang="cs-CZ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cs-CZ" dirty="0" err="1">
                    <a:latin typeface="Symbol" pitchFamily="18" charset="2"/>
                  </a:rPr>
                  <a:t>w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</a:t>
                </a:r>
                <a:r>
                  <a:rPr lang="cs-CZ" dirty="0"/>
                  <a:t>) </a:t>
                </a:r>
                <a:r>
                  <a:rPr lang="cs-CZ" i="1" dirty="0"/>
                  <a:t>f</a:t>
                </a:r>
                <a:r>
                  <a:rPr lang="cs-CZ" i="1" baseline="-25000" dirty="0"/>
                  <a:t>r</a:t>
                </a:r>
                <a:r>
                  <a:rPr lang="cs-CZ" dirty="0"/>
                  <a:t>(</a:t>
                </a:r>
                <a:r>
                  <a:rPr lang="en-US" i="1" dirty="0"/>
                  <a:t>x</a:t>
                </a:r>
                <a:r>
                  <a:rPr lang="en-US" dirty="0"/>
                  <a:t>, </a:t>
                </a:r>
                <a:r>
                  <a:rPr lang="cs-CZ" dirty="0" err="1">
                    <a:latin typeface="Symbol" pitchFamily="18" charset="2"/>
                  </a:rPr>
                  <a:t>w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cs-CZ" dirty="0" err="1">
                    <a:latin typeface="Symbol" pitchFamily="18" charset="2"/>
                  </a:rPr>
                  <a:t>w</a:t>
                </a:r>
                <a:r>
                  <a:rPr lang="cs-CZ" baseline="-25000" dirty="0" err="1"/>
                  <a:t>o</a:t>
                </a:r>
                <a:r>
                  <a:rPr lang="en-US" baseline="-25000" dirty="0" err="1"/>
                  <a:t>ut</a:t>
                </a:r>
                <a:r>
                  <a:rPr lang="cs-CZ" dirty="0"/>
                  <a:t>) cos </a:t>
                </a:r>
                <a:r>
                  <a:rPr lang="cs-CZ" dirty="0" err="1">
                    <a:latin typeface="Symbol" pitchFamily="18" charset="2"/>
                  </a:rPr>
                  <a:t>q</a:t>
                </a:r>
                <a:r>
                  <a:rPr lang="cs-CZ" baseline="-25000" dirty="0" err="1"/>
                  <a:t>i</a:t>
                </a:r>
                <a:r>
                  <a:rPr lang="cs-CZ" dirty="0"/>
                  <a:t>, </a:t>
                </a:r>
                <a:br>
                  <a:rPr lang="cs-CZ" dirty="0"/>
                </a:br>
                <a:br>
                  <a:rPr lang="cs-CZ" dirty="0"/>
                </a:br>
                <a:r>
                  <a:rPr lang="en-US" dirty="0"/>
                  <a:t>but this is difficult, because we do not know </a:t>
                </a:r>
                <a:r>
                  <a:rPr lang="cs-CZ" i="1" dirty="0" err="1"/>
                  <a:t>L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 </a:t>
                </a:r>
                <a:r>
                  <a:rPr lang="en-US" dirty="0"/>
                  <a:t>upfront.</a:t>
                </a:r>
                <a:br>
                  <a:rPr lang="en-US" dirty="0"/>
                </a:br>
                <a:r>
                  <a:rPr lang="en-US" dirty="0"/>
                  <a:t>With some precomputation, it is possible to use a rough estimate of </a:t>
                </a:r>
                <a:r>
                  <a:rPr lang="cs-CZ" i="1" dirty="0" err="1"/>
                  <a:t>L</a:t>
                </a:r>
                <a:r>
                  <a:rPr lang="cs-CZ" baseline="-25000" dirty="0" err="1"/>
                  <a:t>i</a:t>
                </a:r>
                <a:r>
                  <a:rPr lang="en-US" baseline="-25000" dirty="0"/>
                  <a:t>n  </a:t>
                </a:r>
                <a:r>
                  <a:rPr lang="en-US" dirty="0"/>
                  <a:t>for sampling [Jensen 95, </a:t>
                </a:r>
                <a:r>
                  <a:rPr lang="en-US" dirty="0" err="1"/>
                  <a:t>Vorba</a:t>
                </a:r>
                <a:r>
                  <a:rPr lang="en-US" dirty="0"/>
                  <a:t> et al. 2014]. This is called “</a:t>
                </a:r>
                <a:r>
                  <a:rPr lang="en-US" u="sng" dirty="0"/>
                  <a:t>path guiding</a:t>
                </a:r>
                <a:r>
                  <a:rPr lang="en-US" dirty="0"/>
                  <a:t>”.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53136"/>
              </a:xfrm>
              <a:blipFill>
                <a:blip r:embed="rId2"/>
                <a:stretch>
                  <a:fillRect l="-296" t="-10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en-US" dirty="0"/>
              <a:t>Direction sampling – </a:t>
            </a:r>
            <a:r>
              <a:rPr lang="en-US" dirty="0" err="1"/>
              <a:t>genRandomDir</a:t>
            </a:r>
            <a:r>
              <a:rPr lang="en-US" dirty="0"/>
              <a:t>()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221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EC1D-0013-4834-AF79-1EDE177B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guiding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20F4-CC7E-4657-839F-28B0A08E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A picture containing building, photo&#10;&#10;Description automatically generated">
            <a:extLst>
              <a:ext uri="{FF2B5EF4-FFF2-40B4-BE49-F238E27FC236}">
                <a16:creationId xmlns:a16="http://schemas.microsoft.com/office/drawing/2014/main" id="{EEED2EEC-C844-4AA9-904B-B5A8CDA97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9"/>
          <a:stretch/>
        </p:blipFill>
        <p:spPr bwMode="auto">
          <a:xfrm>
            <a:off x="395536" y="1268760"/>
            <a:ext cx="125293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AEB4D0-081E-4571-A743-EA348411B05D}"/>
              </a:ext>
            </a:extLst>
          </p:cNvPr>
          <p:cNvSpPr/>
          <p:nvPr/>
        </p:nvSpPr>
        <p:spPr>
          <a:xfrm>
            <a:off x="395536" y="5689937"/>
            <a:ext cx="829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Vorba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Karlík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Šik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Ritschel</a:t>
            </a:r>
            <a:r>
              <a:rPr lang="en-US" dirty="0">
                <a:latin typeface="+mj-lt"/>
              </a:rPr>
              <a:t>, and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  </a:t>
            </a:r>
            <a:r>
              <a:rPr lang="en-US" b="1" dirty="0">
                <a:latin typeface="+mj-lt"/>
              </a:rPr>
              <a:t>On-line Learning of Parametric Mixture Models for Light Transport Simulation</a:t>
            </a:r>
            <a:r>
              <a:rPr lang="en-US" dirty="0">
                <a:latin typeface="+mj-lt"/>
              </a:rPr>
              <a:t>.  </a:t>
            </a:r>
            <a:r>
              <a:rPr lang="en-US" i="1" dirty="0">
                <a:latin typeface="+mj-lt"/>
              </a:rPr>
              <a:t>ACM SIGGRAPH 2014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15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AEC1D-0013-4834-AF79-1EDE177B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Path guiding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220F4-CC7E-4657-839F-28B0A08E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5" descr="A picture containing building, photo&#10;&#10;Description automatically generated">
            <a:extLst>
              <a:ext uri="{FF2B5EF4-FFF2-40B4-BE49-F238E27FC236}">
                <a16:creationId xmlns:a16="http://schemas.microsoft.com/office/drawing/2014/main" id="{EEED2EEC-C844-4AA9-904B-B5A8CDA974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239"/>
          <a:stretch/>
        </p:blipFill>
        <p:spPr bwMode="auto">
          <a:xfrm>
            <a:off x="-3852936" y="1268760"/>
            <a:ext cx="12529392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FAEB4D0-081E-4571-A743-EA348411B05D}"/>
              </a:ext>
            </a:extLst>
          </p:cNvPr>
          <p:cNvSpPr/>
          <p:nvPr/>
        </p:nvSpPr>
        <p:spPr>
          <a:xfrm>
            <a:off x="395536" y="5689937"/>
            <a:ext cx="82912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Vorba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Karlík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Šik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Ritschel</a:t>
            </a:r>
            <a:r>
              <a:rPr lang="en-US" dirty="0">
                <a:latin typeface="+mj-lt"/>
              </a:rPr>
              <a:t>, and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  </a:t>
            </a:r>
            <a:r>
              <a:rPr lang="en-US" b="1" dirty="0">
                <a:latin typeface="+mj-lt"/>
              </a:rPr>
              <a:t>On-line Learning of Parametric Mixture Models for Light Transport Simulation</a:t>
            </a:r>
            <a:r>
              <a:rPr lang="en-US" dirty="0">
                <a:latin typeface="+mj-lt"/>
              </a:rPr>
              <a:t>.  </a:t>
            </a:r>
            <a:r>
              <a:rPr lang="en-US" i="1" dirty="0">
                <a:latin typeface="+mj-lt"/>
              </a:rPr>
              <a:t>ACM SIGGRAPH 2014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16282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18040" cy="1752600"/>
          </a:xfrm>
        </p:spPr>
        <p:txBody>
          <a:bodyPr/>
          <a:lstStyle/>
          <a:p>
            <a:pPr eaLnBrk="1" hangingPunct="1"/>
            <a:r>
              <a:rPr lang="en-US" b="1" dirty="0"/>
              <a:t>Direct illumination calculation in a path tracer</a:t>
            </a:r>
            <a:endParaRPr lang="cs-CZ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92198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far: accumulate </a:t>
            </a:r>
            <a:r>
              <a:rPr lang="en-US" i="1" dirty="0" err="1"/>
              <a:t>T</a:t>
            </a:r>
            <a:r>
              <a:rPr lang="en-US" i="1" baseline="30000" dirty="0" err="1"/>
              <a:t>i</a:t>
            </a:r>
            <a:r>
              <a:rPr lang="en-US" i="1" dirty="0" err="1"/>
              <a:t>L</a:t>
            </a:r>
            <a:r>
              <a:rPr lang="en-US" i="1" baseline="-25000" dirty="0" err="1"/>
              <a:t>e</a:t>
            </a:r>
            <a:endParaRPr lang="en-US" i="1" baseline="-25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1FB9D-1428-4E7F-BCEC-531E7169F7C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96644"/>
            <a:ext cx="4978896" cy="664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0B7D5A-E3DD-4F85-982E-6AF4FFEDA1B9}"/>
              </a:ext>
            </a:extLst>
          </p:cNvPr>
          <p:cNvCxnSpPr>
            <a:cxnSpLocks/>
          </p:cNvCxnSpPr>
          <p:nvPr/>
        </p:nvCxnSpPr>
        <p:spPr>
          <a:xfrm>
            <a:off x="6012160" y="3905420"/>
            <a:ext cx="2160240" cy="3915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8B9FBB-27F7-41B6-9B05-2D723B2DFD9B}"/>
              </a:ext>
            </a:extLst>
          </p:cNvPr>
          <p:cNvCxnSpPr>
            <a:cxnSpLocks/>
          </p:cNvCxnSpPr>
          <p:nvPr/>
        </p:nvCxnSpPr>
        <p:spPr>
          <a:xfrm flipH="1" flipV="1">
            <a:off x="6732240" y="2276872"/>
            <a:ext cx="1440160" cy="20200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DF8882F-39DE-4933-9140-82819A031C18}"/>
              </a:ext>
            </a:extLst>
          </p:cNvPr>
          <p:cNvSpPr/>
          <p:nvPr/>
        </p:nvSpPr>
        <p:spPr>
          <a:xfrm>
            <a:off x="5961811" y="3869009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8400F67-D47A-4E50-B899-FA3FAF58646F}"/>
              </a:ext>
            </a:extLst>
          </p:cNvPr>
          <p:cNvSpPr/>
          <p:nvPr/>
        </p:nvSpPr>
        <p:spPr>
          <a:xfrm>
            <a:off x="8116257" y="4228937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9145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Now: at every vertex</a:t>
            </a:r>
            <a:endParaRPr lang="en-US" i="1" baseline="-25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1FB9D-1428-4E7F-BCEC-531E7169F7C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96644"/>
            <a:ext cx="4978896" cy="664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0B7D5A-E3DD-4F85-982E-6AF4FFEDA1B9}"/>
              </a:ext>
            </a:extLst>
          </p:cNvPr>
          <p:cNvCxnSpPr>
            <a:cxnSpLocks/>
          </p:cNvCxnSpPr>
          <p:nvPr/>
        </p:nvCxnSpPr>
        <p:spPr>
          <a:xfrm>
            <a:off x="6012160" y="3905420"/>
            <a:ext cx="2160240" cy="3915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8B9FBB-27F7-41B6-9B05-2D723B2DFD9B}"/>
              </a:ext>
            </a:extLst>
          </p:cNvPr>
          <p:cNvCxnSpPr>
            <a:cxnSpLocks/>
          </p:cNvCxnSpPr>
          <p:nvPr/>
        </p:nvCxnSpPr>
        <p:spPr>
          <a:xfrm flipH="1" flipV="1">
            <a:off x="6732240" y="2276872"/>
            <a:ext cx="1440160" cy="20200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7FAC-C7B8-4EB2-AB8C-5392CF154B3D}"/>
              </a:ext>
            </a:extLst>
          </p:cNvPr>
          <p:cNvCxnSpPr>
            <a:cxnSpLocks/>
          </p:cNvCxnSpPr>
          <p:nvPr/>
        </p:nvCxnSpPr>
        <p:spPr>
          <a:xfrm flipV="1">
            <a:off x="6012160" y="2276873"/>
            <a:ext cx="216024" cy="161977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AB47CAC6-8A3E-44E3-A115-1BB694C1D6AB}"/>
              </a:ext>
            </a:extLst>
          </p:cNvPr>
          <p:cNvSpPr/>
          <p:nvPr/>
        </p:nvSpPr>
        <p:spPr>
          <a:xfrm>
            <a:off x="5961811" y="3869009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904218-D730-45C8-A13B-E276D8386F79}"/>
              </a:ext>
            </a:extLst>
          </p:cNvPr>
          <p:cNvSpPr/>
          <p:nvPr/>
        </p:nvSpPr>
        <p:spPr>
          <a:xfrm>
            <a:off x="8116257" y="4228937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7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illumination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each path vertex, we are calculating </a:t>
            </a:r>
            <a:r>
              <a:rPr lang="en-US" b="1" dirty="0"/>
              <a:t>direct illumination</a:t>
            </a:r>
            <a:endParaRPr lang="en-US" dirty="0"/>
          </a:p>
          <a:p>
            <a:pPr lvl="1"/>
            <a:r>
              <a:rPr lang="en-US" dirty="0"/>
              <a:t>i.e. radiance reflected from the surface point exclusively due to the light coming </a:t>
            </a:r>
            <a:r>
              <a:rPr lang="en-US" i="1" dirty="0"/>
              <a:t>directly </a:t>
            </a:r>
            <a:r>
              <a:rPr lang="en-US" dirty="0"/>
              <a:t>from the light sources</a:t>
            </a:r>
            <a:endParaRPr lang="cs-CZ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6338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illumination</a:t>
            </a:r>
            <a:r>
              <a:rPr lang="cs-CZ" dirty="0"/>
              <a:t>: </a:t>
            </a:r>
            <a:r>
              <a:rPr lang="en-US" dirty="0"/>
              <a:t>Two strategies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each path vertex, we are calculating </a:t>
            </a:r>
            <a:r>
              <a:rPr lang="en-US" b="1" dirty="0"/>
              <a:t>direct illumination</a:t>
            </a:r>
            <a:endParaRPr lang="en-US" dirty="0"/>
          </a:p>
          <a:p>
            <a:pPr lvl="1"/>
            <a:r>
              <a:rPr lang="en-US" dirty="0"/>
              <a:t>i.e. radiance reflected from the surface point exclusively due to the light coming </a:t>
            </a:r>
            <a:r>
              <a:rPr lang="en-US" i="1" dirty="0"/>
              <a:t>directly </a:t>
            </a:r>
            <a:r>
              <a:rPr lang="en-US" dirty="0"/>
              <a:t>from the light sources</a:t>
            </a:r>
            <a:endParaRPr lang="cs-CZ" dirty="0"/>
          </a:p>
          <a:p>
            <a:endParaRPr lang="en-US" b="1" dirty="0"/>
          </a:p>
          <a:p>
            <a:r>
              <a:rPr lang="en-US" dirty="0"/>
              <a:t>Two sampling strategies</a:t>
            </a:r>
            <a:endParaRPr lang="cs-CZ" dirty="0"/>
          </a:p>
          <a:p>
            <a:pPr marL="784225" lvl="1" indent="-457200">
              <a:buFont typeface="+mj-lt"/>
              <a:buAutoNum type="arabicPeriod"/>
            </a:pPr>
            <a:r>
              <a:rPr lang="en-US" b="1" dirty="0"/>
              <a:t>Explicit light source sampling (NEE)</a:t>
            </a:r>
            <a:br>
              <a:rPr lang="en-US" b="1" dirty="0"/>
            </a:br>
            <a:r>
              <a:rPr lang="en-US" dirty="0"/>
              <a:t>(“next event estimation”)</a:t>
            </a:r>
          </a:p>
          <a:p>
            <a:pPr marL="784225" lvl="1" indent="-457200">
              <a:buFont typeface="+mj-lt"/>
              <a:buAutoNum type="arabicPeriod"/>
            </a:pPr>
            <a:r>
              <a:rPr lang="cs-CZ" b="1" dirty="0"/>
              <a:t>BRDF</a:t>
            </a:r>
            <a:r>
              <a:rPr lang="en-US" b="1" dirty="0"/>
              <a:t>-proportional sampling</a:t>
            </a:r>
            <a:br>
              <a:rPr lang="en-US" b="1" dirty="0"/>
            </a:br>
            <a:r>
              <a:rPr lang="en-US" dirty="0"/>
              <a:t>(already in the above code)</a:t>
            </a:r>
            <a:endParaRPr lang="cs-CZ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60882D1-A942-4BC1-84B7-844E5C6D3B5C}"/>
              </a:ext>
            </a:extLst>
          </p:cNvPr>
          <p:cNvGrpSpPr/>
          <p:nvPr/>
        </p:nvGrpSpPr>
        <p:grpSpPr>
          <a:xfrm>
            <a:off x="7534672" y="3622488"/>
            <a:ext cx="1152128" cy="1152128"/>
            <a:chOff x="4499992" y="1706340"/>
            <a:chExt cx="3960440" cy="3960440"/>
          </a:xfrm>
        </p:grpSpPr>
        <p:pic>
          <p:nvPicPr>
            <p:cNvPr id="5" name="Picture 17" descr="box2">
              <a:extLst>
                <a:ext uri="{FF2B5EF4-FFF2-40B4-BE49-F238E27FC236}">
                  <a16:creationId xmlns:a16="http://schemas.microsoft.com/office/drawing/2014/main" id="{97DDA1FF-418C-475C-88B1-D1048764C36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1706340"/>
              <a:ext cx="3960440" cy="3960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B831BC6-E3B9-4CC0-B953-840EB95D3E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2160" y="2276873"/>
              <a:ext cx="216024" cy="161977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C59FDE3-3317-4540-8206-15F6AECA060A}"/>
                </a:ext>
              </a:extLst>
            </p:cNvPr>
            <p:cNvSpPr/>
            <p:nvPr/>
          </p:nvSpPr>
          <p:spPr>
            <a:xfrm>
              <a:off x="5904145" y="3819543"/>
              <a:ext cx="216023" cy="216023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1B6BF25-E8D6-4F2B-9C28-8EE05A0B8DD0}"/>
              </a:ext>
            </a:extLst>
          </p:cNvPr>
          <p:cNvGrpSpPr/>
          <p:nvPr/>
        </p:nvGrpSpPr>
        <p:grpSpPr>
          <a:xfrm>
            <a:off x="7534672" y="4999004"/>
            <a:ext cx="1152128" cy="1152128"/>
            <a:chOff x="4499992" y="1706340"/>
            <a:chExt cx="3960440" cy="3960440"/>
          </a:xfrm>
        </p:grpSpPr>
        <p:pic>
          <p:nvPicPr>
            <p:cNvPr id="10" name="Picture 17" descr="box2">
              <a:extLst>
                <a:ext uri="{FF2B5EF4-FFF2-40B4-BE49-F238E27FC236}">
                  <a16:creationId xmlns:a16="http://schemas.microsoft.com/office/drawing/2014/main" id="{F908951C-3183-4CB9-803B-DA042347A5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9992" y="1706340"/>
              <a:ext cx="3960440" cy="3960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B542E4C-4705-4D8A-9796-EB3358A192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2160" y="2276873"/>
              <a:ext cx="216024" cy="1619771"/>
            </a:xfrm>
            <a:prstGeom prst="line">
              <a:avLst/>
            </a:prstGeom>
            <a:ln w="1905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15E7522-6C17-4B80-AA7D-E49D95721240}"/>
                </a:ext>
              </a:extLst>
            </p:cNvPr>
            <p:cNvSpPr/>
            <p:nvPr/>
          </p:nvSpPr>
          <p:spPr>
            <a:xfrm>
              <a:off x="5904145" y="3819543"/>
              <a:ext cx="216023" cy="216023"/>
            </a:xfrm>
            <a:prstGeom prst="ellipse">
              <a:avLst/>
            </a:prstGeom>
            <a:solidFill>
              <a:srgbClr val="00B05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472737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strategies at every vertex</a:t>
            </a:r>
            <a:endParaRPr lang="en-US" i="1" baseline="-250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1FB9D-1428-4E7F-BCEC-531E7169F7C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96644"/>
            <a:ext cx="4978896" cy="664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0B7D5A-E3DD-4F85-982E-6AF4FFEDA1B9}"/>
              </a:ext>
            </a:extLst>
          </p:cNvPr>
          <p:cNvCxnSpPr>
            <a:cxnSpLocks/>
          </p:cNvCxnSpPr>
          <p:nvPr/>
        </p:nvCxnSpPr>
        <p:spPr>
          <a:xfrm>
            <a:off x="6012160" y="3905420"/>
            <a:ext cx="2160240" cy="3915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8B9FBB-27F7-41B6-9B05-2D723B2DFD9B}"/>
              </a:ext>
            </a:extLst>
          </p:cNvPr>
          <p:cNvCxnSpPr>
            <a:cxnSpLocks/>
          </p:cNvCxnSpPr>
          <p:nvPr/>
        </p:nvCxnSpPr>
        <p:spPr>
          <a:xfrm flipH="1" flipV="1">
            <a:off x="6732240" y="2276872"/>
            <a:ext cx="1440160" cy="20200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397FAC-C7B8-4EB2-AB8C-5392CF154B3D}"/>
              </a:ext>
            </a:extLst>
          </p:cNvPr>
          <p:cNvCxnSpPr>
            <a:cxnSpLocks/>
          </p:cNvCxnSpPr>
          <p:nvPr/>
        </p:nvCxnSpPr>
        <p:spPr>
          <a:xfrm flipV="1">
            <a:off x="6012160" y="2276873"/>
            <a:ext cx="216024" cy="161977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AB47CAC6-8A3E-44E3-A115-1BB694C1D6AB}"/>
              </a:ext>
            </a:extLst>
          </p:cNvPr>
          <p:cNvSpPr/>
          <p:nvPr/>
        </p:nvSpPr>
        <p:spPr>
          <a:xfrm>
            <a:off x="5961811" y="3869009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65904218-D730-45C8-A13B-E276D8386F79}"/>
              </a:ext>
            </a:extLst>
          </p:cNvPr>
          <p:cNvSpPr/>
          <p:nvPr/>
        </p:nvSpPr>
        <p:spPr>
          <a:xfrm>
            <a:off x="8116257" y="4228937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48C3B9-5734-46C4-BA4E-77B89602566E}"/>
              </a:ext>
            </a:extLst>
          </p:cNvPr>
          <p:cNvCxnSpPr>
            <a:cxnSpLocks/>
            <a:stCxn id="5" idx="1"/>
          </p:cNvCxnSpPr>
          <p:nvPr/>
        </p:nvCxnSpPr>
        <p:spPr>
          <a:xfrm flipH="1" flipV="1">
            <a:off x="6426207" y="2305383"/>
            <a:ext cx="1706494" cy="193999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30718A1-0209-42E5-A0FC-A2A975269E35}"/>
              </a:ext>
            </a:extLst>
          </p:cNvPr>
          <p:cNvSpPr txBox="1"/>
          <p:nvPr/>
        </p:nvSpPr>
        <p:spPr>
          <a:xfrm>
            <a:off x="5853958" y="398491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1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305F5D9-9571-45E1-ACD4-B9C8DFF48C44}"/>
              </a:ext>
            </a:extLst>
          </p:cNvPr>
          <p:cNvSpPr txBox="1"/>
          <p:nvPr/>
        </p:nvSpPr>
        <p:spPr>
          <a:xfrm>
            <a:off x="7891174" y="4368960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5482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6C46C-9AD7-4F85-AC7C-845E6E698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over many paths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BF12FAC-C9DB-4611-9595-373AE4F875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4221088"/>
            <a:ext cx="576064" cy="680286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741F29-5E2E-41C4-9CED-37AD6F73F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  <a:endParaRPr lang="en-US" altLang="en-US" dirty="0"/>
          </a:p>
        </p:txBody>
      </p:sp>
      <p:pic>
        <p:nvPicPr>
          <p:cNvPr id="7" name="Picture 17" descr="box2">
            <a:extLst>
              <a:ext uri="{FF2B5EF4-FFF2-40B4-BE49-F238E27FC236}">
                <a16:creationId xmlns:a16="http://schemas.microsoft.com/office/drawing/2014/main" id="{D8EE714D-A923-4B4B-A404-7EC53C1EE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706340"/>
            <a:ext cx="3960440" cy="39604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11" name="Picture 10" descr="A picture containing screen, building&#10;&#10;Description automatically generated">
            <a:extLst>
              <a:ext uri="{FF2B5EF4-FFF2-40B4-BE49-F238E27FC236}">
                <a16:creationId xmlns:a16="http://schemas.microsoft.com/office/drawing/2014/main" id="{33CF1BB4-08DE-4D94-9987-17468AC5FC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2875950"/>
            <a:ext cx="2438405" cy="304800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2EDA5A-8D98-4F8D-8C15-6F0589D5B533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597952"/>
            <a:ext cx="5626968" cy="963279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0C1FB9D-1428-4E7F-BCEC-531E7169F7C4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3896644"/>
            <a:ext cx="4978896" cy="664587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35854639-A71D-4E57-B9E6-16492AF7744B}"/>
              </a:ext>
            </a:extLst>
          </p:cNvPr>
          <p:cNvCxnSpPr>
            <a:cxnSpLocks/>
            <a:stCxn id="9" idx="3"/>
          </p:cNvCxnSpPr>
          <p:nvPr/>
        </p:nvCxnSpPr>
        <p:spPr>
          <a:xfrm flipV="1">
            <a:off x="1033264" y="4066717"/>
            <a:ext cx="5338936" cy="494514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F1E844A6-A52B-437A-902F-43D8FDFAD782}"/>
              </a:ext>
            </a:extLst>
          </p:cNvPr>
          <p:cNvCxnSpPr>
            <a:cxnSpLocks/>
          </p:cNvCxnSpPr>
          <p:nvPr/>
        </p:nvCxnSpPr>
        <p:spPr>
          <a:xfrm>
            <a:off x="6372200" y="4066717"/>
            <a:ext cx="419735" cy="24436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23A259-7604-47FB-A95D-35DEDF0F1039}"/>
              </a:ext>
            </a:extLst>
          </p:cNvPr>
          <p:cNvCxnSpPr>
            <a:cxnSpLocks/>
          </p:cNvCxnSpPr>
          <p:nvPr/>
        </p:nvCxnSpPr>
        <p:spPr>
          <a:xfrm flipH="1" flipV="1">
            <a:off x="6732241" y="2276873"/>
            <a:ext cx="59694" cy="203421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E8265121-8CE0-4D2E-88FD-3C7050CF6A7D}"/>
              </a:ext>
            </a:extLst>
          </p:cNvPr>
          <p:cNvCxnSpPr>
            <a:cxnSpLocks/>
          </p:cNvCxnSpPr>
          <p:nvPr/>
        </p:nvCxnSpPr>
        <p:spPr>
          <a:xfrm flipV="1">
            <a:off x="6012160" y="2276873"/>
            <a:ext cx="216024" cy="161977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D20B7D5A-E3DD-4F85-982E-6AF4FFEDA1B9}"/>
              </a:ext>
            </a:extLst>
          </p:cNvPr>
          <p:cNvCxnSpPr>
            <a:cxnSpLocks/>
          </p:cNvCxnSpPr>
          <p:nvPr/>
        </p:nvCxnSpPr>
        <p:spPr>
          <a:xfrm>
            <a:off x="6012160" y="3905420"/>
            <a:ext cx="2160240" cy="391542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66004779-AAC2-4367-BA0A-E299D07ADCC8}"/>
              </a:ext>
            </a:extLst>
          </p:cNvPr>
          <p:cNvCxnSpPr>
            <a:cxnSpLocks/>
          </p:cNvCxnSpPr>
          <p:nvPr/>
        </p:nvCxnSpPr>
        <p:spPr>
          <a:xfrm flipH="1" flipV="1">
            <a:off x="6480212" y="2317126"/>
            <a:ext cx="180020" cy="1280826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A98B9FBB-27F7-41B6-9B05-2D723B2DFD9B}"/>
              </a:ext>
            </a:extLst>
          </p:cNvPr>
          <p:cNvCxnSpPr>
            <a:cxnSpLocks/>
          </p:cNvCxnSpPr>
          <p:nvPr/>
        </p:nvCxnSpPr>
        <p:spPr>
          <a:xfrm flipV="1">
            <a:off x="8172400" y="2626886"/>
            <a:ext cx="504057" cy="167007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CE0A05B4-89FA-4D79-AB76-5C782B96CC5E}"/>
              </a:ext>
            </a:extLst>
          </p:cNvPr>
          <p:cNvSpPr/>
          <p:nvPr/>
        </p:nvSpPr>
        <p:spPr>
          <a:xfrm>
            <a:off x="2260124" y="4209658"/>
            <a:ext cx="223644" cy="340143"/>
          </a:xfrm>
          <a:custGeom>
            <a:avLst/>
            <a:gdLst>
              <a:gd name="connsiteX0" fmla="*/ 0 w 216024"/>
              <a:gd name="connsiteY0" fmla="*/ 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0 w 216024"/>
              <a:gd name="connsiteY4" fmla="*/ 0 h 340143"/>
              <a:gd name="connsiteX0" fmla="*/ 7620 w 216024"/>
              <a:gd name="connsiteY0" fmla="*/ 11430 h 340143"/>
              <a:gd name="connsiteX1" fmla="*/ 216024 w 216024"/>
              <a:gd name="connsiteY1" fmla="*/ 0 h 340143"/>
              <a:gd name="connsiteX2" fmla="*/ 216024 w 216024"/>
              <a:gd name="connsiteY2" fmla="*/ 340143 h 340143"/>
              <a:gd name="connsiteX3" fmla="*/ 0 w 216024"/>
              <a:gd name="connsiteY3" fmla="*/ 340143 h 340143"/>
              <a:gd name="connsiteX4" fmla="*/ 7620 w 216024"/>
              <a:gd name="connsiteY4" fmla="*/ 11430 h 340143"/>
              <a:gd name="connsiteX0" fmla="*/ 11430 w 219834"/>
              <a:gd name="connsiteY0" fmla="*/ 11430 h 340143"/>
              <a:gd name="connsiteX1" fmla="*/ 219834 w 219834"/>
              <a:gd name="connsiteY1" fmla="*/ 0 h 340143"/>
              <a:gd name="connsiteX2" fmla="*/ 219834 w 219834"/>
              <a:gd name="connsiteY2" fmla="*/ 340143 h 340143"/>
              <a:gd name="connsiteX3" fmla="*/ 0 w 219834"/>
              <a:gd name="connsiteY3" fmla="*/ 290613 h 340143"/>
              <a:gd name="connsiteX4" fmla="*/ 11430 w 219834"/>
              <a:gd name="connsiteY4" fmla="*/ 11430 h 340143"/>
              <a:gd name="connsiteX0" fmla="*/ 11430 w 219834"/>
              <a:gd name="connsiteY0" fmla="*/ 11430 h 328713"/>
              <a:gd name="connsiteX1" fmla="*/ 219834 w 219834"/>
              <a:gd name="connsiteY1" fmla="*/ 0 h 328713"/>
              <a:gd name="connsiteX2" fmla="*/ 219834 w 219834"/>
              <a:gd name="connsiteY2" fmla="*/ 328713 h 328713"/>
              <a:gd name="connsiteX3" fmla="*/ 0 w 219834"/>
              <a:gd name="connsiteY3" fmla="*/ 290613 h 328713"/>
              <a:gd name="connsiteX4" fmla="*/ 11430 w 219834"/>
              <a:gd name="connsiteY4" fmla="*/ 11430 h 328713"/>
              <a:gd name="connsiteX0" fmla="*/ 0 w 231264"/>
              <a:gd name="connsiteY0" fmla="*/ 22860 h 328713"/>
              <a:gd name="connsiteX1" fmla="*/ 231264 w 231264"/>
              <a:gd name="connsiteY1" fmla="*/ 0 h 328713"/>
              <a:gd name="connsiteX2" fmla="*/ 231264 w 231264"/>
              <a:gd name="connsiteY2" fmla="*/ 328713 h 328713"/>
              <a:gd name="connsiteX3" fmla="*/ 11430 w 231264"/>
              <a:gd name="connsiteY3" fmla="*/ 290613 h 328713"/>
              <a:gd name="connsiteX4" fmla="*/ 0 w 231264"/>
              <a:gd name="connsiteY4" fmla="*/ 22860 h 328713"/>
              <a:gd name="connsiteX0" fmla="*/ 0 w 223644"/>
              <a:gd name="connsiteY0" fmla="*/ 15240 h 328713"/>
              <a:gd name="connsiteX1" fmla="*/ 223644 w 223644"/>
              <a:gd name="connsiteY1" fmla="*/ 0 h 328713"/>
              <a:gd name="connsiteX2" fmla="*/ 223644 w 223644"/>
              <a:gd name="connsiteY2" fmla="*/ 328713 h 328713"/>
              <a:gd name="connsiteX3" fmla="*/ 3810 w 223644"/>
              <a:gd name="connsiteY3" fmla="*/ 290613 h 328713"/>
              <a:gd name="connsiteX4" fmla="*/ 0 w 223644"/>
              <a:gd name="connsiteY4" fmla="*/ 15240 h 328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3644" h="328713">
                <a:moveTo>
                  <a:pt x="0" y="15240"/>
                </a:moveTo>
                <a:lnTo>
                  <a:pt x="223644" y="0"/>
                </a:lnTo>
                <a:lnTo>
                  <a:pt x="223644" y="328713"/>
                </a:lnTo>
                <a:lnTo>
                  <a:pt x="3810" y="290613"/>
                </a:lnTo>
                <a:lnTo>
                  <a:pt x="0" y="152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  <a:alpha val="54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2473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use of MIS in a path tracer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each path vertex do both:</a:t>
            </a:r>
          </a:p>
          <a:p>
            <a:pPr lvl="1"/>
            <a:endParaRPr lang="en-US" b="1" dirty="0"/>
          </a:p>
          <a:p>
            <a:pPr lvl="1"/>
            <a:r>
              <a:rPr lang="en-US" b="1" dirty="0"/>
              <a:t>Explicit light source sampling</a:t>
            </a:r>
            <a:endParaRPr lang="cs-CZ" dirty="0"/>
          </a:p>
          <a:p>
            <a:pPr lvl="2"/>
            <a:r>
              <a:rPr lang="en-US" dirty="0"/>
              <a:t>Generate point on light source &amp; cast shadow ray</a:t>
            </a:r>
            <a:endParaRPr lang="cs-CZ" dirty="0"/>
          </a:p>
          <a:p>
            <a:pPr lvl="1"/>
            <a:endParaRPr lang="en-US" dirty="0"/>
          </a:p>
          <a:p>
            <a:pPr lvl="1"/>
            <a:r>
              <a:rPr lang="cs-CZ" b="1" dirty="0"/>
              <a:t>BRDF</a:t>
            </a:r>
            <a:r>
              <a:rPr lang="en-US" b="1" dirty="0"/>
              <a:t>-proportional sampling </a:t>
            </a:r>
          </a:p>
          <a:p>
            <a:pPr lvl="2"/>
            <a:r>
              <a:rPr lang="en-US" dirty="0"/>
              <a:t>One ray can be shared for the calculation of both</a:t>
            </a:r>
            <a:r>
              <a:rPr lang="en-US" b="1" dirty="0"/>
              <a:t> direct </a:t>
            </a:r>
            <a:r>
              <a:rPr lang="en-US" dirty="0"/>
              <a:t>and </a:t>
            </a:r>
            <a:r>
              <a:rPr lang="en-US" b="1" dirty="0"/>
              <a:t>indirect </a:t>
            </a:r>
            <a:r>
              <a:rPr lang="en-US" dirty="0"/>
              <a:t>illumination</a:t>
            </a:r>
            <a:endParaRPr lang="cs-CZ" dirty="0"/>
          </a:p>
          <a:p>
            <a:pPr lvl="2"/>
            <a:r>
              <a:rPr lang="en-US" dirty="0"/>
              <a:t>But the MIS weight is applied only on the direct term </a:t>
            </a:r>
            <a:br>
              <a:rPr lang="en-US" dirty="0"/>
            </a:br>
            <a:r>
              <a:rPr lang="cs-CZ" dirty="0"/>
              <a:t>(</a:t>
            </a:r>
            <a:r>
              <a:rPr lang="en-US" dirty="0"/>
              <a:t>indirect illumination is added unweighted because there is no alternative technique to calculate it</a:t>
            </a:r>
            <a:r>
              <a:rPr lang="cs-CZ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291791116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82061-449A-496F-8E20-CD397ADE2E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 illumination: 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64CD29-1ABE-4A7F-803F-3745189DF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 into the previous lecture on MIS.</a:t>
            </a:r>
          </a:p>
          <a:p>
            <a:pPr lvl="1"/>
            <a:r>
              <a:rPr lang="en-US" dirty="0"/>
              <a:t>MIS, two forms of reflection equation and its estimators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E803B2-CB73-433C-BF7B-DF97DF1F4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23487237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NEE - multiple light sources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r>
              <a:rPr lang="en-US" dirty="0"/>
              <a:t>Option </a:t>
            </a:r>
            <a:r>
              <a:rPr lang="cs-CZ" dirty="0"/>
              <a:t>1: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Loop over all sources and send a shadow ray to each one</a:t>
            </a:r>
            <a:endParaRPr lang="cs-CZ" dirty="0"/>
          </a:p>
          <a:p>
            <a:r>
              <a:rPr lang="en-US" dirty="0"/>
              <a:t>Option 2:</a:t>
            </a:r>
            <a:endParaRPr lang="cs-CZ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Choose one source at random</a:t>
            </a:r>
            <a:endParaRPr lang="cs-CZ" dirty="0"/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Sample illumination only on the chosen light, divide the result by the </a:t>
            </a:r>
            <a:r>
              <a:rPr lang="en-US" dirty="0" err="1"/>
              <a:t>prob</a:t>
            </a:r>
            <a:r>
              <a:rPr lang="en-US" dirty="0"/>
              <a:t> of picking that light</a:t>
            </a:r>
          </a:p>
          <a:p>
            <a:pPr lvl="1"/>
            <a:r>
              <a:rPr lang="en-US" dirty="0"/>
              <a:t>(Scales better with many sources but has higher variance per path</a:t>
            </a:r>
            <a:r>
              <a:rPr lang="cs-CZ" dirty="0"/>
              <a:t>)</a:t>
            </a:r>
          </a:p>
          <a:p>
            <a:r>
              <a:rPr lang="en-US" dirty="0"/>
              <a:t>Beware</a:t>
            </a:r>
            <a:r>
              <a:rPr lang="cs-CZ" dirty="0"/>
              <a:t>: </a:t>
            </a:r>
            <a:r>
              <a:rPr lang="en-US" dirty="0"/>
              <a:t>The probability of choosing a light influences the sampling </a:t>
            </a:r>
            <a:r>
              <a:rPr lang="en-US" dirty="0" err="1"/>
              <a:t>pds</a:t>
            </a:r>
            <a:r>
              <a:rPr lang="en-US" dirty="0"/>
              <a:t> and therefore also the MIS weights.</a:t>
            </a:r>
            <a:endParaRPr lang="cs-CZ" dirty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18896857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9EC0E-E42F-4CB8-8647-AC2251E3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1 – Sum all contributions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F2A33-B421-4326-9F37-0B71A92C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Spectrum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accum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(0);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Loop over all “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800" baseline="-250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lights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for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:= 1 to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US" sz="1800" baseline="-25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// Estimate reflected radiance at “x” into “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omegaOut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// due to light 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accum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+=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estimateReflLoDirect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omegaOut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lights[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]);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2EB523-F6F4-4E97-A917-A864D6BFE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3046140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CCB8-B919-4F73-92A0-F05FBB36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Option 2 – Stochastic sampling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B1CEA-E8B6-425E-92B5-E58275F49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Construct probability mass function (aka discrete pdf)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over all lights with respect to shading position “x”  // and outgoing direction “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omegaOut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pmf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constructPmf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x,omegaOut,lights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// Select light “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” with probability “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pmf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]”</a:t>
            </a:r>
          </a:p>
          <a:p>
            <a:pPr marL="0" indent="0">
              <a:buNone/>
            </a:pP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:=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pmf.sampleIndex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pPr marL="0" indent="0">
              <a:buNone/>
            </a:pPr>
            <a:endParaRPr lang="en-US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Estimate reflected radiance at “x” into “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omegaOut</a:t>
            </a: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” </a:t>
            </a:r>
          </a:p>
          <a:p>
            <a:pPr marL="0" indent="0">
              <a:buNone/>
            </a:pPr>
            <a:r>
              <a:rPr lang="en-US" sz="1800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// due to light </a:t>
            </a:r>
            <a:r>
              <a:rPr lang="en-US" sz="1800" dirty="0" err="1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endParaRPr lang="en-US" sz="1800" dirty="0">
              <a:solidFill>
                <a:srgbClr val="00B05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Spectrum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accum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estimateReflLoDirect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(x,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omegaOut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, lights[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]) / 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pmf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[</a:t>
            </a:r>
            <a:r>
              <a:rPr lang="en-US" sz="18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];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82B2-2A2C-4FB6-BED0-270E8FF3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19357487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CCB8-B919-4F73-92A0-F05FBB36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Option 2 – Choice of PMF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BB1CEA-E8B6-425E-92B5-E58275F49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Naive</a:t>
            </a:r>
          </a:p>
          <a:p>
            <a:pPr lvl="1"/>
            <a:r>
              <a:rPr lang="en-US" dirty="0"/>
              <a:t>Uniform</a:t>
            </a:r>
          </a:p>
          <a:p>
            <a:pPr lvl="1"/>
            <a:r>
              <a:rPr lang="en-US" dirty="0"/>
              <a:t>Proportional to power</a:t>
            </a:r>
          </a:p>
          <a:p>
            <a:r>
              <a:rPr lang="en-US" dirty="0"/>
              <a:t>Example: Equal area, same orientation, same power</a:t>
            </a:r>
          </a:p>
          <a:p>
            <a:pPr lvl="1"/>
            <a:r>
              <a:rPr lang="en-US" dirty="0"/>
              <a:t>Q: </a:t>
            </a:r>
            <a:r>
              <a:rPr lang="en-US" i="1" dirty="0"/>
              <a:t>Why are the above not optimal?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82B2-2A2C-4FB6-BED0-270E8FF3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C55EF4-F36A-4742-A00C-2875B0B166CB}"/>
              </a:ext>
            </a:extLst>
          </p:cNvPr>
          <p:cNvSpPr/>
          <p:nvPr/>
        </p:nvSpPr>
        <p:spPr>
          <a:xfrm>
            <a:off x="5039893" y="5461803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1BE3F-DE61-4340-8346-1015BBECBEED}"/>
              </a:ext>
            </a:extLst>
          </p:cNvPr>
          <p:cNvSpPr txBox="1"/>
          <p:nvPr/>
        </p:nvSpPr>
        <p:spPr>
          <a:xfrm>
            <a:off x="4932040" y="5577711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endParaRPr lang="en-US" i="1" baseline="-25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E8FC5-5566-4F33-847D-A2606687DBF4}"/>
              </a:ext>
            </a:extLst>
          </p:cNvPr>
          <p:cNvGrpSpPr/>
          <p:nvPr/>
        </p:nvGrpSpPr>
        <p:grpSpPr>
          <a:xfrm>
            <a:off x="5054733" y="4938474"/>
            <a:ext cx="1260299" cy="288032"/>
            <a:chOff x="5039893" y="4797152"/>
            <a:chExt cx="1260299" cy="28803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DAC4A7B-DBA0-4E0C-94D1-0C1D852CBED0}"/>
                </a:ext>
              </a:extLst>
            </p:cNvPr>
            <p:cNvCxnSpPr/>
            <p:nvPr/>
          </p:nvCxnSpPr>
          <p:spPr>
            <a:xfrm>
              <a:off x="5039893" y="4797152"/>
              <a:ext cx="1260299" cy="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CD9722-03BE-463B-9880-2680F3A23B50}"/>
                </a:ext>
              </a:extLst>
            </p:cNvPr>
            <p:cNvCxnSpPr/>
            <p:nvPr/>
          </p:nvCxnSpPr>
          <p:spPr>
            <a:xfrm>
              <a:off x="5039893" y="4844776"/>
              <a:ext cx="1260299" cy="0"/>
            </a:xfrm>
            <a:prstGeom prst="line">
              <a:avLst/>
            </a:prstGeom>
            <a:ln w="508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E5422E7-A44F-4DD9-9E8C-1A553B59D50B}"/>
                </a:ext>
              </a:extLst>
            </p:cNvPr>
            <p:cNvCxnSpPr/>
            <p:nvPr/>
          </p:nvCxnSpPr>
          <p:spPr>
            <a:xfrm>
              <a:off x="5724128" y="4844776"/>
              <a:ext cx="0" cy="2404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2A2513-DD2E-4341-B61E-8FA15810E4C0}"/>
              </a:ext>
            </a:extLst>
          </p:cNvPr>
          <p:cNvGrpSpPr/>
          <p:nvPr/>
        </p:nvGrpSpPr>
        <p:grpSpPr>
          <a:xfrm>
            <a:off x="1259632" y="4293096"/>
            <a:ext cx="1260299" cy="288032"/>
            <a:chOff x="5039893" y="4797152"/>
            <a:chExt cx="1260299" cy="28803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F1E4F6-A97A-4E16-958B-E5AF93C4D9E3}"/>
                </a:ext>
              </a:extLst>
            </p:cNvPr>
            <p:cNvCxnSpPr/>
            <p:nvPr/>
          </p:nvCxnSpPr>
          <p:spPr>
            <a:xfrm>
              <a:off x="5039893" y="4797152"/>
              <a:ext cx="1260299" cy="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355362-7315-4807-90E5-E4BB6E324C38}"/>
                </a:ext>
              </a:extLst>
            </p:cNvPr>
            <p:cNvCxnSpPr/>
            <p:nvPr/>
          </p:nvCxnSpPr>
          <p:spPr>
            <a:xfrm>
              <a:off x="5039893" y="4844776"/>
              <a:ext cx="1260299" cy="0"/>
            </a:xfrm>
            <a:prstGeom prst="line">
              <a:avLst/>
            </a:prstGeom>
            <a:ln w="508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0FB08E-4650-4E76-A9AB-3284E168DEA8}"/>
                </a:ext>
              </a:extLst>
            </p:cNvPr>
            <p:cNvCxnSpPr/>
            <p:nvPr/>
          </p:nvCxnSpPr>
          <p:spPr>
            <a:xfrm>
              <a:off x="5724128" y="4844776"/>
              <a:ext cx="0" cy="2404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54370A-B098-4BBC-9241-923DFC0F7C03}"/>
                  </a:ext>
                </a:extLst>
              </p:cNvPr>
              <p:cNvSpPr txBox="1"/>
              <p:nvPr/>
            </p:nvSpPr>
            <p:spPr>
              <a:xfrm>
                <a:off x="1115616" y="3853913"/>
                <a:ext cx="498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254370A-B098-4BBC-9241-923DFC0F7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853913"/>
                <a:ext cx="498278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2B0AAC-7185-4F6B-BDA7-374DD55E1C4F}"/>
                  </a:ext>
                </a:extLst>
              </p:cNvPr>
              <p:cNvSpPr txBox="1"/>
              <p:nvPr/>
            </p:nvSpPr>
            <p:spPr>
              <a:xfrm>
                <a:off x="5007029" y="4460026"/>
                <a:ext cx="503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02B0AAC-7185-4F6B-BDA7-374DD55E1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029" y="4460026"/>
                <a:ext cx="503599" cy="369332"/>
              </a:xfrm>
              <a:prstGeom prst="rect">
                <a:avLst/>
              </a:prstGeom>
              <a:blipFill>
                <a:blip r:embed="rId3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9673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52CCB8-B919-4F73-92A0-F05FBB367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Option 2 – Choice of PMF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B1CEA-E8B6-425E-92B5-E58275F49BE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Naive</a:t>
                </a:r>
              </a:p>
              <a:p>
                <a:pPr lvl="1"/>
                <a:r>
                  <a:rPr lang="en-US" dirty="0"/>
                  <a:t>Uniform</a:t>
                </a:r>
              </a:p>
              <a:p>
                <a:pPr lvl="1"/>
                <a:r>
                  <a:rPr lang="en-US" dirty="0"/>
                  <a:t>Proportional to power</a:t>
                </a:r>
              </a:p>
              <a:p>
                <a:r>
                  <a:rPr lang="en-US" dirty="0"/>
                  <a:t> Ideal</a:t>
                </a:r>
              </a:p>
              <a:p>
                <a:pPr lvl="1"/>
                <a:r>
                  <a:rPr lang="en-US" dirty="0"/>
                  <a:t>Proportional to light contribution with respect to </a:t>
                </a:r>
                <a:r>
                  <a:rPr lang="en-US" i="1" dirty="0"/>
                  <a:t>x</a:t>
                </a:r>
                <a:r>
                  <a:rPr lang="en-US" dirty="0"/>
                  <a:t> (and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4BB1CEA-E8B6-425E-92B5-E58275F49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296" t="-107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C382B2-2A2C-4FB6-BED0-270E8FF30E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6C55EF4-F36A-4742-A00C-2875B0B166CB}"/>
              </a:ext>
            </a:extLst>
          </p:cNvPr>
          <p:cNvSpPr/>
          <p:nvPr/>
        </p:nvSpPr>
        <p:spPr>
          <a:xfrm>
            <a:off x="5039893" y="5461803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21BE3F-DE61-4340-8346-1015BBECBEED}"/>
              </a:ext>
            </a:extLst>
          </p:cNvPr>
          <p:cNvSpPr txBox="1"/>
          <p:nvPr/>
        </p:nvSpPr>
        <p:spPr>
          <a:xfrm>
            <a:off x="4932040" y="5577711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2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B9E8FC5-5566-4F33-847D-A2606687DBF4}"/>
              </a:ext>
            </a:extLst>
          </p:cNvPr>
          <p:cNvGrpSpPr/>
          <p:nvPr/>
        </p:nvGrpSpPr>
        <p:grpSpPr>
          <a:xfrm>
            <a:off x="5054733" y="4938474"/>
            <a:ext cx="1260299" cy="288032"/>
            <a:chOff x="5039893" y="4797152"/>
            <a:chExt cx="1260299" cy="288032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DAC4A7B-DBA0-4E0C-94D1-0C1D852CBED0}"/>
                </a:ext>
              </a:extLst>
            </p:cNvPr>
            <p:cNvCxnSpPr/>
            <p:nvPr/>
          </p:nvCxnSpPr>
          <p:spPr>
            <a:xfrm>
              <a:off x="5039893" y="4797152"/>
              <a:ext cx="1260299" cy="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FFCD9722-03BE-463B-9880-2680F3A23B50}"/>
                </a:ext>
              </a:extLst>
            </p:cNvPr>
            <p:cNvCxnSpPr/>
            <p:nvPr/>
          </p:nvCxnSpPr>
          <p:spPr>
            <a:xfrm>
              <a:off x="5039893" y="4844776"/>
              <a:ext cx="1260299" cy="0"/>
            </a:xfrm>
            <a:prstGeom prst="line">
              <a:avLst/>
            </a:prstGeom>
            <a:ln w="508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E5422E7-A44F-4DD9-9E8C-1A553B59D50B}"/>
                </a:ext>
              </a:extLst>
            </p:cNvPr>
            <p:cNvCxnSpPr/>
            <p:nvPr/>
          </p:nvCxnSpPr>
          <p:spPr>
            <a:xfrm>
              <a:off x="5724128" y="4844776"/>
              <a:ext cx="0" cy="2404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02A2513-DD2E-4341-B61E-8FA15810E4C0}"/>
              </a:ext>
            </a:extLst>
          </p:cNvPr>
          <p:cNvGrpSpPr/>
          <p:nvPr/>
        </p:nvGrpSpPr>
        <p:grpSpPr>
          <a:xfrm>
            <a:off x="1259632" y="4293096"/>
            <a:ext cx="1260299" cy="288032"/>
            <a:chOff x="5039893" y="4797152"/>
            <a:chExt cx="1260299" cy="288032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F1E4F6-A97A-4E16-958B-E5AF93C4D9E3}"/>
                </a:ext>
              </a:extLst>
            </p:cNvPr>
            <p:cNvCxnSpPr/>
            <p:nvPr/>
          </p:nvCxnSpPr>
          <p:spPr>
            <a:xfrm>
              <a:off x="5039893" y="4797152"/>
              <a:ext cx="1260299" cy="0"/>
            </a:xfrm>
            <a:prstGeom prst="line">
              <a:avLst/>
            </a:prstGeom>
            <a:ln w="508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8355362-7315-4807-90E5-E4BB6E324C38}"/>
                </a:ext>
              </a:extLst>
            </p:cNvPr>
            <p:cNvCxnSpPr/>
            <p:nvPr/>
          </p:nvCxnSpPr>
          <p:spPr>
            <a:xfrm>
              <a:off x="5039893" y="4844776"/>
              <a:ext cx="1260299" cy="0"/>
            </a:xfrm>
            <a:prstGeom prst="line">
              <a:avLst/>
            </a:prstGeom>
            <a:ln w="50800" cmpd="sng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E90FB08E-4650-4E76-A9AB-3284E168DEA8}"/>
                </a:ext>
              </a:extLst>
            </p:cNvPr>
            <p:cNvCxnSpPr/>
            <p:nvPr/>
          </p:nvCxnSpPr>
          <p:spPr>
            <a:xfrm>
              <a:off x="5724128" y="4844776"/>
              <a:ext cx="0" cy="240408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B4A604E8-CA53-46B1-A0AA-720A8714E677}"/>
              </a:ext>
            </a:extLst>
          </p:cNvPr>
          <p:cNvSpPr/>
          <p:nvPr/>
        </p:nvSpPr>
        <p:spPr>
          <a:xfrm>
            <a:off x="2195642" y="4752455"/>
            <a:ext cx="112286" cy="112286"/>
          </a:xfrm>
          <a:prstGeom prst="ellipse">
            <a:avLst/>
          </a:prstGeom>
          <a:solidFill>
            <a:srgbClr val="00B05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5346C57-5767-46DB-ADFC-696F26E1C356}"/>
              </a:ext>
            </a:extLst>
          </p:cNvPr>
          <p:cNvSpPr txBox="1"/>
          <p:nvPr/>
        </p:nvSpPr>
        <p:spPr>
          <a:xfrm>
            <a:off x="2087789" y="4868363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x</a:t>
            </a:r>
            <a:r>
              <a:rPr lang="en-US" i="1" baseline="-25000" dirty="0"/>
              <a:t>1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18F1BC-7BB2-4CBD-89C9-E6D9B6B316AB}"/>
                  </a:ext>
                </a:extLst>
              </p:cNvPr>
              <p:cNvSpPr txBox="1"/>
              <p:nvPr/>
            </p:nvSpPr>
            <p:spPr>
              <a:xfrm>
                <a:off x="1115616" y="3853913"/>
                <a:ext cx="49827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618F1BC-7BB2-4CBD-89C9-E6D9B6B31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853913"/>
                <a:ext cx="498278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EFC009-7D10-4A4A-9140-FF270013CF8E}"/>
                  </a:ext>
                </a:extLst>
              </p:cNvPr>
              <p:cNvSpPr txBox="1"/>
              <p:nvPr/>
            </p:nvSpPr>
            <p:spPr>
              <a:xfrm>
                <a:off x="5007029" y="4460026"/>
                <a:ext cx="5035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EFC009-7D10-4A4A-9140-FF270013CF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7029" y="4460026"/>
                <a:ext cx="503599" cy="369332"/>
              </a:xfrm>
              <a:prstGeom prst="rect">
                <a:avLst/>
              </a:prstGeom>
              <a:blipFill>
                <a:blip r:embed="rId4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6491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9103A-4F25-47EC-84FD-C4B14552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many-light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48649-CC6A-42B9-BA1C-6ECADEAC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thousands of lights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E9E69-5D03-49B4-B6E1-C89D96EC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F3D7A6-BC3B-44FA-AA0F-6A77303BF1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36701"/>
            <a:ext cx="9144000" cy="2184598"/>
          </a:xfrm>
          <a:prstGeom prst="rect">
            <a:avLst/>
          </a:prstGeom>
        </p:spPr>
      </p:pic>
      <p:pic>
        <p:nvPicPr>
          <p:cNvPr id="8" name="Picture 2" descr="D:\Work\Papers\directlight\presentation\city\ref_di_tone.png">
            <a:extLst>
              <a:ext uri="{FF2B5EF4-FFF2-40B4-BE49-F238E27FC236}">
                <a16:creationId xmlns:a16="http://schemas.microsoft.com/office/drawing/2014/main" id="{E0811473-01C8-4DE7-8401-3CB123E0D0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116" y="3874319"/>
            <a:ext cx="3473284" cy="2315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55002E4-F002-4E65-A57A-5E245E809152}"/>
              </a:ext>
            </a:extLst>
          </p:cNvPr>
          <p:cNvSpPr txBox="1"/>
          <p:nvPr/>
        </p:nvSpPr>
        <p:spPr>
          <a:xfrm>
            <a:off x="6427706" y="6185860"/>
            <a:ext cx="260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</a:t>
            </a:r>
            <a:r>
              <a:rPr lang="en-US" sz="1200" dirty="0" err="1"/>
              <a:t>Vevoda</a:t>
            </a:r>
            <a:r>
              <a:rPr lang="en-US" sz="1200" dirty="0"/>
              <a:t> et al. 2018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2BE38-701F-436B-888D-4F546CF2F8E2}"/>
              </a:ext>
            </a:extLst>
          </p:cNvPr>
          <p:cNvSpPr txBox="1"/>
          <p:nvPr/>
        </p:nvSpPr>
        <p:spPr>
          <a:xfrm>
            <a:off x="2561199" y="4519959"/>
            <a:ext cx="2880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Estevez et </a:t>
            </a:r>
            <a:r>
              <a:rPr lang="en-US" sz="1200" dirty="0" err="1"/>
              <a:t>Kulla</a:t>
            </a:r>
            <a:r>
              <a:rPr lang="en-US" sz="12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413425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E3390FB-C01E-4917-AD5A-F621D03D2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1955015"/>
            <a:ext cx="3080649" cy="410753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B9103A-4F25-47EC-84FD-C4B14552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many-light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48649-CC6A-42B9-BA1C-6ECADEAC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Problem: thousands of lights</a:t>
            </a:r>
          </a:p>
          <a:p>
            <a:r>
              <a:rPr lang="en-US" dirty="0"/>
              <a:t>Ideal </a:t>
            </a:r>
            <a:r>
              <a:rPr lang="en-US" dirty="0" err="1"/>
              <a:t>pmf</a:t>
            </a:r>
            <a:r>
              <a:rPr lang="en-US" dirty="0"/>
              <a:t> depends on</a:t>
            </a:r>
          </a:p>
          <a:p>
            <a:pPr lvl="1"/>
            <a:r>
              <a:rPr lang="en-US" dirty="0"/>
              <a:t>Position</a:t>
            </a:r>
          </a:p>
          <a:p>
            <a:pPr lvl="1"/>
            <a:r>
              <a:rPr lang="en-US" dirty="0"/>
              <a:t>Orientation</a:t>
            </a:r>
          </a:p>
          <a:p>
            <a:pPr lvl="1"/>
            <a:r>
              <a:rPr lang="en-US" dirty="0"/>
              <a:t>Distance</a:t>
            </a:r>
          </a:p>
          <a:p>
            <a:pPr lvl="1"/>
            <a:r>
              <a:rPr lang="en-US" dirty="0"/>
              <a:t>Power</a:t>
            </a:r>
          </a:p>
          <a:p>
            <a:pPr lvl="1"/>
            <a:r>
              <a:rPr lang="en-US" dirty="0"/>
              <a:t>Visibility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E9E69-5D03-49B4-B6E1-C89D96EC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52BE38-701F-436B-888D-4F546CF2F8E2}"/>
              </a:ext>
            </a:extLst>
          </p:cNvPr>
          <p:cNvSpPr txBox="1"/>
          <p:nvPr/>
        </p:nvSpPr>
        <p:spPr>
          <a:xfrm>
            <a:off x="5603813" y="5834968"/>
            <a:ext cx="2880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Estevez et </a:t>
            </a:r>
            <a:r>
              <a:rPr lang="en-US" sz="1200" dirty="0" err="1"/>
              <a:t>Kulla</a:t>
            </a:r>
            <a:r>
              <a:rPr lang="en-US" sz="12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21312073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9103A-4F25-47EC-84FD-C4B14552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Efficient many-light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48649-CC6A-42B9-BA1C-6ECADEAC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Typical approach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Build a light hierarchy (preprocess)</a:t>
            </a:r>
          </a:p>
          <a:p>
            <a:pPr marL="801687" lvl="1" indent="-457200">
              <a:buFont typeface="+mj-lt"/>
              <a:buAutoNum type="arabicPeriod"/>
            </a:pPr>
            <a:r>
              <a:rPr lang="en-US" dirty="0"/>
              <a:t>Construct a tree cut given position </a:t>
            </a:r>
            <a:r>
              <a:rPr lang="en-US" i="1" dirty="0"/>
              <a:t>x</a:t>
            </a:r>
            <a:r>
              <a:rPr lang="en-US" dirty="0"/>
              <a:t> (rendering)</a:t>
            </a:r>
          </a:p>
          <a:p>
            <a:pPr marL="344487" lvl="1" indent="0">
              <a:buNone/>
            </a:pPr>
            <a:endParaRPr lang="en-US" dirty="0"/>
          </a:p>
          <a:p>
            <a:pPr marL="801687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E9E69-5D03-49B4-B6E1-C89D96EC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869041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paths from the (pinhole) camera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6791"/>
            <a:ext cx="8686800" cy="4967833"/>
          </a:xfrm>
        </p:spPr>
        <p:txBody>
          <a:bodyPr/>
          <a:lstStyle/>
          <a:p>
            <a:pPr lvl="1">
              <a:buNone/>
            </a:pPr>
            <a:r>
              <a:rPr lang="cs-CZ" sz="2000" dirty="0" err="1">
                <a:latin typeface="Courier New" pitchFamily="49" charset="0"/>
              </a:rPr>
              <a:t>renderImage</a:t>
            </a:r>
            <a:r>
              <a:rPr lang="en-US" sz="2000" dirty="0">
                <a:latin typeface="Courier New" pitchFamily="49" charset="0"/>
              </a:rPr>
              <a:t>() 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en-US" sz="2000" dirty="0">
                <a:latin typeface="Courier New" pitchFamily="49" charset="0"/>
              </a:rPr>
              <a:t>{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>
                <a:latin typeface="Courier New" pitchFamily="49" charset="0"/>
              </a:rPr>
              <a:t>  </a:t>
            </a:r>
            <a:r>
              <a:rPr lang="cs-CZ" sz="2000" dirty="0" err="1">
                <a:latin typeface="Courier New" pitchFamily="49" charset="0"/>
              </a:rPr>
              <a:t>for</a:t>
            </a:r>
            <a:r>
              <a:rPr lang="cs-CZ" sz="2000" dirty="0">
                <a:latin typeface="Courier New" pitchFamily="49" charset="0"/>
              </a:rPr>
              <a:t> </a:t>
            </a:r>
            <a:r>
              <a:rPr lang="cs-CZ" sz="2000" dirty="0" err="1">
                <a:latin typeface="Courier New" pitchFamily="49" charset="0"/>
              </a:rPr>
              <a:t>all</a:t>
            </a:r>
            <a:r>
              <a:rPr lang="cs-CZ" sz="2000" dirty="0">
                <a:latin typeface="Courier New" pitchFamily="49" charset="0"/>
              </a:rPr>
              <a:t> </a:t>
            </a:r>
            <a:r>
              <a:rPr lang="cs-CZ" sz="2000" dirty="0" err="1">
                <a:latin typeface="Courier New" pitchFamily="49" charset="0"/>
              </a:rPr>
              <a:t>pixels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>
                <a:latin typeface="Courier New" pitchFamily="49" charset="0"/>
              </a:rPr>
              <a:t>	</a:t>
            </a:r>
            <a:r>
              <a:rPr lang="en-US" sz="2000" dirty="0">
                <a:latin typeface="Courier New" pitchFamily="49" charset="0"/>
              </a:rPr>
              <a:t>{</a:t>
            </a: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Spectrum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 = (0,0,0);</a:t>
            </a: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cs-CZ" sz="1800" dirty="0" err="1">
                <a:latin typeface="Courier New" pitchFamily="49" charset="0"/>
              </a:rPr>
              <a:t>for</a:t>
            </a:r>
            <a:r>
              <a:rPr lang="cs-CZ" sz="1800" dirty="0">
                <a:latin typeface="Courier New" pitchFamily="49" charset="0"/>
              </a:rPr>
              <a:t> k = 1 to N</a:t>
            </a:r>
            <a:r>
              <a:rPr lang="en-US" sz="1800" baseline="-25000" dirty="0">
                <a:latin typeface="Courier New" pitchFamily="49" charset="0"/>
              </a:rPr>
              <a:t>p</a:t>
            </a:r>
            <a:r>
              <a:rPr lang="en-US" sz="1800" dirty="0">
                <a:latin typeface="Courier New" pitchFamily="49" charset="0"/>
              </a:rPr>
              <a:t> </a:t>
            </a:r>
            <a:endParaRPr lang="cs-CZ" sz="1800" dirty="0">
              <a:latin typeface="Courier New" pitchFamily="49" charset="0"/>
            </a:endParaRP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>
                <a:latin typeface="Courier New" pitchFamily="49" charset="0"/>
              </a:rPr>
              <a:t>{</a:t>
            </a:r>
            <a:endParaRPr lang="cs-CZ" sz="1800" dirty="0">
              <a:latin typeface="Courier New" pitchFamily="49" charset="0"/>
            </a:endParaRPr>
          </a:p>
          <a:p>
            <a:pPr lvl="3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cs-CZ" sz="1800" dirty="0" err="1">
                <a:latin typeface="Symbol" panose="05050102010706020507" pitchFamily="18" charset="2"/>
              </a:rPr>
              <a:t>w</a:t>
            </a:r>
            <a:r>
              <a:rPr lang="cs-CZ" sz="1800" baseline="-25000" dirty="0" err="1">
                <a:latin typeface="Courier New" pitchFamily="49" charset="0"/>
              </a:rPr>
              <a:t>k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cs-CZ" sz="1800" dirty="0">
                <a:latin typeface="Courier New" pitchFamily="49" charset="0"/>
              </a:rPr>
              <a:t>:= </a:t>
            </a:r>
            <a:r>
              <a:rPr lang="en-US" sz="1800" dirty="0">
                <a:latin typeface="Courier New" pitchFamily="49" charset="0"/>
              </a:rPr>
              <a:t>random direction through the pixel</a:t>
            </a:r>
            <a:endParaRPr lang="cs-CZ" sz="1800" dirty="0">
              <a:latin typeface="Courier New" pitchFamily="49" charset="0"/>
            </a:endParaRPr>
          </a:p>
          <a:p>
            <a:pPr lvl="3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 += </a:t>
            </a:r>
            <a:r>
              <a:rPr lang="en-US" sz="1800" b="1" dirty="0" err="1">
                <a:latin typeface="Courier New" pitchFamily="49" charset="0"/>
              </a:rPr>
              <a:t>estimateL</a:t>
            </a:r>
            <a:r>
              <a:rPr lang="cs-CZ" sz="1800" b="1" dirty="0">
                <a:latin typeface="Courier New" pitchFamily="49" charset="0"/>
              </a:rPr>
              <a:t>i</a:t>
            </a:r>
            <a:r>
              <a:rPr lang="en-US" sz="1800" b="1" dirty="0">
                <a:latin typeface="Courier New" pitchFamily="49" charset="0"/>
              </a:rPr>
              <a:t>n(</a:t>
            </a:r>
            <a:r>
              <a:rPr lang="cs-CZ" sz="1800" b="1" dirty="0" err="1">
                <a:latin typeface="Courier New" pitchFamily="49" charset="0"/>
              </a:rPr>
              <a:t>cam</a:t>
            </a:r>
            <a:r>
              <a:rPr lang="en-US" sz="1800" b="1" dirty="0">
                <a:latin typeface="Courier New" pitchFamily="49" charset="0"/>
              </a:rPr>
              <a:t>era</a:t>
            </a:r>
            <a:r>
              <a:rPr lang="cs-CZ" sz="1800" b="1" dirty="0" err="1">
                <a:latin typeface="Courier New" pitchFamily="49" charset="0"/>
              </a:rPr>
              <a:t>Pos</a:t>
            </a:r>
            <a:r>
              <a:rPr lang="en-US" sz="1800" b="1" dirty="0" err="1">
                <a:latin typeface="Courier New" pitchFamily="49" charset="0"/>
              </a:rPr>
              <a:t>ition</a:t>
            </a:r>
            <a:r>
              <a:rPr lang="en-US" sz="1800" b="1" dirty="0">
                <a:latin typeface="Courier New" pitchFamily="49" charset="0"/>
              </a:rPr>
              <a:t>,</a:t>
            </a:r>
            <a:r>
              <a:rPr lang="cs-CZ" sz="1800" dirty="0">
                <a:latin typeface="Symbol" panose="05050102010706020507" pitchFamily="18" charset="2"/>
              </a:rPr>
              <a:t> </a:t>
            </a:r>
            <a:r>
              <a:rPr lang="cs-CZ" sz="1800" dirty="0" err="1">
                <a:latin typeface="Symbol" panose="05050102010706020507" pitchFamily="18" charset="2"/>
              </a:rPr>
              <a:t>w</a:t>
            </a:r>
            <a:r>
              <a:rPr lang="cs-CZ" sz="1800" baseline="-25000" dirty="0" err="1">
                <a:latin typeface="Courier New" pitchFamily="49" charset="0"/>
              </a:rPr>
              <a:t>k</a:t>
            </a:r>
            <a:r>
              <a:rPr lang="en-US" sz="1800" b="1" dirty="0">
                <a:latin typeface="Courier New" pitchFamily="49" charset="0"/>
              </a:rPr>
              <a:t>)</a:t>
            </a: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>
                <a:latin typeface="Courier New" pitchFamily="49" charset="0"/>
              </a:rPr>
              <a:t>}</a:t>
            </a: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 /= N</a:t>
            </a:r>
            <a:r>
              <a:rPr lang="en-US" sz="1800" baseline="-25000" dirty="0">
                <a:latin typeface="Courier New" pitchFamily="49" charset="0"/>
              </a:rPr>
              <a:t>p</a:t>
            </a:r>
            <a:r>
              <a:rPr lang="en-US" sz="1800" dirty="0">
                <a:latin typeface="Courier New" pitchFamily="49" charset="0"/>
              </a:rPr>
              <a:t>;</a:t>
            </a: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</a:rPr>
              <a:t>writePixel</a:t>
            </a:r>
            <a:r>
              <a:rPr lang="en-US" sz="1800" dirty="0">
                <a:latin typeface="Courier New" pitchFamily="49" charset="0"/>
              </a:rPr>
              <a:t>(k, 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);</a:t>
            </a: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}</a:t>
            </a:r>
          </a:p>
          <a:p>
            <a:pPr lvl="1">
              <a:buNone/>
            </a:pPr>
            <a:r>
              <a:rPr lang="en-US" sz="2000" dirty="0">
                <a:latin typeface="Courier New" pitchFamily="49" charset="0"/>
              </a:rPr>
              <a:t>}</a:t>
            </a:r>
            <a:endParaRPr lang="en-US" sz="2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145549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9103A-4F25-47EC-84FD-C4B14552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 a light hierarchy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48649-CC6A-42B9-BA1C-6ECADEAC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4662" indent="-457200"/>
            <a:r>
              <a:rPr lang="en-US" dirty="0"/>
              <a:t>Cluster based on position, orientation</a:t>
            </a:r>
          </a:p>
          <a:p>
            <a:pPr marL="474662" indent="-457200"/>
            <a:endParaRPr lang="en-US" dirty="0"/>
          </a:p>
          <a:p>
            <a:pPr marL="474662" indent="-457200"/>
            <a:endParaRPr lang="en-US" dirty="0"/>
          </a:p>
          <a:p>
            <a:pPr marL="474662" indent="-457200"/>
            <a:endParaRPr lang="en-US" dirty="0"/>
          </a:p>
          <a:p>
            <a:pPr marL="474662" indent="-457200"/>
            <a:endParaRPr lang="en-US" dirty="0"/>
          </a:p>
          <a:p>
            <a:pPr marL="474662" indent="-457200"/>
            <a:endParaRPr lang="en-US" dirty="0"/>
          </a:p>
          <a:p>
            <a:pPr marL="474662" indent="-457200"/>
            <a:r>
              <a:rPr lang="en-US" dirty="0"/>
              <a:t>Compute bounds for each node (spatial, directional)</a:t>
            </a:r>
          </a:p>
          <a:p>
            <a:pPr marL="1154112" lvl="2" indent="-457200"/>
            <a:endParaRPr lang="en-US" dirty="0"/>
          </a:p>
          <a:p>
            <a:pPr marL="1154112" lvl="2" indent="-457200"/>
            <a:endParaRPr lang="en-US" dirty="0"/>
          </a:p>
          <a:p>
            <a:pPr marL="1154112" lvl="2" indent="-457200"/>
            <a:endParaRPr lang="en-US" dirty="0"/>
          </a:p>
          <a:p>
            <a:pPr marL="1154112" lvl="2" indent="-457200"/>
            <a:endParaRPr lang="en-US" dirty="0"/>
          </a:p>
          <a:p>
            <a:pPr marL="344487" lvl="1" indent="0">
              <a:buNone/>
            </a:pPr>
            <a:endParaRPr lang="en-US" dirty="0"/>
          </a:p>
          <a:p>
            <a:pPr marL="801687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E9E69-5D03-49B4-B6E1-C89D96EC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4B5789-22D2-4041-B1AE-DB1D1AC805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610" y="4717285"/>
            <a:ext cx="2784497" cy="1472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4A5D140-80F7-4C97-9879-5BCC1EBF9F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068" y="4773064"/>
            <a:ext cx="2122765" cy="12766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E382E7-5407-446D-9318-2DD7C1C6CC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7624" y="2105600"/>
            <a:ext cx="3676480" cy="206935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AFBC237-C88E-4FFD-9FA8-7FA8E21E7C31}"/>
              </a:ext>
            </a:extLst>
          </p:cNvPr>
          <p:cNvSpPr txBox="1"/>
          <p:nvPr/>
        </p:nvSpPr>
        <p:spPr>
          <a:xfrm rot="16200000">
            <a:off x="7528834" y="4442239"/>
            <a:ext cx="2880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Estevez et </a:t>
            </a:r>
            <a:r>
              <a:rPr lang="en-US" sz="1200" dirty="0" err="1"/>
              <a:t>Kulla</a:t>
            </a:r>
            <a:r>
              <a:rPr lang="en-US" sz="1200" dirty="0"/>
              <a:t>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7A9FC8E-8A7E-47B2-B290-C70C9C4AE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8283" y="2160142"/>
            <a:ext cx="3094337" cy="1960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5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B9103A-4F25-47EC-84FD-C4B145520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 a tree cut given position </a:t>
            </a:r>
            <a:r>
              <a:rPr lang="en-US" i="1" dirty="0"/>
              <a:t>x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48649-CC6A-42B9-BA1C-6ECADEACBA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74662" indent="-457200"/>
            <a:r>
              <a:rPr lang="en-US" dirty="0"/>
              <a:t>Usually based on un-occluded contributions</a:t>
            </a:r>
          </a:p>
          <a:p>
            <a:pPr marL="474662" indent="-457200"/>
            <a:r>
              <a:rPr lang="en-US" dirty="0"/>
              <a:t>Gives us our </a:t>
            </a:r>
            <a:r>
              <a:rPr lang="en-US" dirty="0" err="1"/>
              <a:t>pmf</a:t>
            </a:r>
            <a:endParaRPr lang="en-US" dirty="0"/>
          </a:p>
          <a:p>
            <a:pPr marL="801687" lvl="1" indent="-457200">
              <a:buFont typeface="+mj-lt"/>
              <a:buAutoNum type="arabicPeriod"/>
            </a:pPr>
            <a:endParaRPr lang="en-US" dirty="0"/>
          </a:p>
          <a:p>
            <a:pPr marL="801687" lvl="1" indent="-457200">
              <a:buFont typeface="+mj-lt"/>
              <a:buAutoNum type="arabicPeriod"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9E9E69-5D03-49B4-B6E1-C89D96EC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A9C8904-F414-4994-BEBE-C789EF095F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884" y="2643732"/>
            <a:ext cx="6516216" cy="347639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127F0-DDA9-47CF-B451-FB33254ECD2C}"/>
              </a:ext>
            </a:extLst>
          </p:cNvPr>
          <p:cNvSpPr txBox="1"/>
          <p:nvPr/>
        </p:nvSpPr>
        <p:spPr>
          <a:xfrm rot="16200000">
            <a:off x="7528834" y="4442239"/>
            <a:ext cx="28809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Estevez et </a:t>
            </a:r>
            <a:r>
              <a:rPr lang="en-US" sz="1200" dirty="0" err="1"/>
              <a:t>Kulla</a:t>
            </a:r>
            <a:r>
              <a:rPr lang="en-US" sz="1200" dirty="0"/>
              <a:t> 2018</a:t>
            </a:r>
          </a:p>
        </p:txBody>
      </p:sp>
    </p:spTree>
    <p:extLst>
      <p:ext uri="{BB962C8B-B14F-4D97-AF65-F5344CB8AC3E}">
        <p14:creationId xmlns:p14="http://schemas.microsoft.com/office/powerpoint/2010/main" val="19156991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2513-82E4-4D02-BBA5-BFD2177E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lights’ contributions</a:t>
            </a:r>
          </a:p>
        </p:txBody>
      </p:sp>
      <p:pic>
        <p:nvPicPr>
          <p:cNvPr id="6" name="Content Placeholder 5" descr="A picture containing indoor, wall&#10;&#10;Description automatically generated">
            <a:extLst>
              <a:ext uri="{FF2B5EF4-FFF2-40B4-BE49-F238E27FC236}">
                <a16:creationId xmlns:a16="http://schemas.microsoft.com/office/drawing/2014/main" id="{7B69706A-8E13-4198-A817-A647A7BE3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6" y="1268760"/>
            <a:ext cx="6796087" cy="453072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EE66C03-B462-4D4C-B13A-36ADEF34B778}"/>
              </a:ext>
            </a:extLst>
          </p:cNvPr>
          <p:cNvSpPr txBox="1"/>
          <p:nvPr/>
        </p:nvSpPr>
        <p:spPr>
          <a:xfrm>
            <a:off x="4860032" y="1268760"/>
            <a:ext cx="311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latin typeface="+mj-lt"/>
              </a:rPr>
              <a:t>Before (no learning)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83E9E0-DEB4-4A37-AA36-4CC8FA4864F3}"/>
              </a:ext>
            </a:extLst>
          </p:cNvPr>
          <p:cNvSpPr/>
          <p:nvPr/>
        </p:nvSpPr>
        <p:spPr>
          <a:xfrm>
            <a:off x="971600" y="5807005"/>
            <a:ext cx="755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Vévoda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Kondapaneni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 </a:t>
            </a:r>
            <a:r>
              <a:rPr lang="en-US" b="1" dirty="0">
                <a:latin typeface="+mj-lt"/>
              </a:rPr>
              <a:t>Bayesian online regression for adaptive direct illumination sampling</a:t>
            </a:r>
            <a:r>
              <a:rPr lang="en-US" dirty="0">
                <a:latin typeface="+mj-lt"/>
              </a:rPr>
              <a:t>. </a:t>
            </a:r>
            <a:r>
              <a:rPr lang="en-US" i="1" dirty="0">
                <a:latin typeface="+mj-lt"/>
              </a:rPr>
              <a:t>ACM SIGGRAPH 2018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5168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C2513-82E4-4D02-BBA5-BFD2177E2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the lights’ contributions</a:t>
            </a:r>
          </a:p>
        </p:txBody>
      </p:sp>
      <p:pic>
        <p:nvPicPr>
          <p:cNvPr id="8" name="Content Placeholder 7" descr="A bedroom with a bed in a room&#10;&#10;Description automatically generated">
            <a:extLst>
              <a:ext uri="{FF2B5EF4-FFF2-40B4-BE49-F238E27FC236}">
                <a16:creationId xmlns:a16="http://schemas.microsoft.com/office/drawing/2014/main" id="{E577E4AA-2262-4A7F-97E9-6F59E95A58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956" y="1268760"/>
            <a:ext cx="6796087" cy="4530725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5363E7-0A01-4643-96AC-19BEFC11502B}"/>
              </a:ext>
            </a:extLst>
          </p:cNvPr>
          <p:cNvSpPr txBox="1"/>
          <p:nvPr/>
        </p:nvSpPr>
        <p:spPr>
          <a:xfrm>
            <a:off x="4860032" y="1268760"/>
            <a:ext cx="3110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b="1" dirty="0">
                <a:latin typeface="+mj-lt"/>
              </a:rPr>
              <a:t>After (with learning)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95DEFE5-F476-4A6C-B78B-A24D3C492BD7}"/>
              </a:ext>
            </a:extLst>
          </p:cNvPr>
          <p:cNvSpPr/>
          <p:nvPr/>
        </p:nvSpPr>
        <p:spPr>
          <a:xfrm>
            <a:off x="971600" y="5807005"/>
            <a:ext cx="755022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latin typeface="+mj-lt"/>
              </a:rPr>
              <a:t>Vévoda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Kondapaneni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Křivánek</a:t>
            </a:r>
            <a:r>
              <a:rPr lang="en-US" dirty="0">
                <a:latin typeface="+mj-lt"/>
              </a:rPr>
              <a:t>. </a:t>
            </a:r>
            <a:r>
              <a:rPr lang="en-US" b="1" dirty="0">
                <a:latin typeface="+mj-lt"/>
              </a:rPr>
              <a:t>Bayesian online regression for adaptive direct illumination sampling</a:t>
            </a:r>
            <a:r>
              <a:rPr lang="en-US" dirty="0">
                <a:latin typeface="+mj-lt"/>
              </a:rPr>
              <a:t>. </a:t>
            </a:r>
            <a:r>
              <a:rPr lang="en-US" i="1" dirty="0">
                <a:latin typeface="+mj-lt"/>
              </a:rPr>
              <a:t>ACM SIGGRAPH 2018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6716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580D8FB-38B7-4C71-8C83-52939674E7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/>
              <a:t>Misc</a:t>
            </a:r>
            <a:endParaRPr lang="en-US" b="1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E6A8D7F8-4BBF-4401-8A7B-92902821E4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8AD46-E25A-4F35-91F2-49D3CB47A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2670088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8B2C0-BCD8-4676-BB38-3FFB174A3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numbers of rays cast in the scene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DA44C-35EF-4025-BCF1-946237920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2K image (2M pixels)</a:t>
            </a:r>
          </a:p>
          <a:p>
            <a:r>
              <a:rPr lang="en-US" dirty="0"/>
              <a:t>Per progression</a:t>
            </a:r>
          </a:p>
          <a:p>
            <a:pPr lvl="1"/>
            <a:r>
              <a:rPr lang="en-US" dirty="0"/>
              <a:t>2M primary rays </a:t>
            </a:r>
          </a:p>
          <a:p>
            <a:pPr lvl="1"/>
            <a:r>
              <a:rPr lang="en-US" dirty="0"/>
              <a:t>(2M shadow rays + 2M) * “average path length”</a:t>
            </a:r>
          </a:p>
          <a:p>
            <a:pPr lvl="1"/>
            <a:r>
              <a:rPr lang="en-US" dirty="0"/>
              <a:t>NEE shadow rays (cheaper - early exit, unless we consider transparent surfaces)</a:t>
            </a:r>
          </a:p>
          <a:p>
            <a:r>
              <a:rPr lang="en-US" dirty="0"/>
              <a:t>Progressions (aka samples or paths per pixel)</a:t>
            </a:r>
          </a:p>
          <a:p>
            <a:pPr lvl="1"/>
            <a:r>
              <a:rPr lang="en-US" dirty="0"/>
              <a:t>Typically a few hundreds (with good importance sampling)</a:t>
            </a:r>
          </a:p>
          <a:p>
            <a:r>
              <a:rPr lang="en-US" dirty="0">
                <a:solidFill>
                  <a:srgbClr val="FF0000"/>
                </a:solidFill>
              </a:rPr>
              <a:t>Highly scene dependent!!</a:t>
            </a:r>
          </a:p>
          <a:p>
            <a:r>
              <a:rPr lang="en-US" dirty="0"/>
              <a:t>Depends also on the algorithm (Russian roulette, splitting…)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8975CB-4645-4B58-8EDC-1A2328B6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26500187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2090-E192-4705-B429-330737D5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16FF-16AA-4A8B-A3E6-760546713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Pathtracer</a:t>
            </a:r>
            <a:r>
              <a:rPr lang="en-US" b="1" dirty="0"/>
              <a:t> with next-event estimation</a:t>
            </a:r>
          </a:p>
          <a:p>
            <a:r>
              <a:rPr lang="en-US" dirty="0"/>
              <a:t>Core of the most production renderers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5042C-1BE0-415A-A7DC-464A6F6F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E82BFA0-52E8-4037-ADC1-0FC504D9A0FF}"/>
              </a:ext>
            </a:extLst>
          </p:cNvPr>
          <p:cNvGrpSpPr/>
          <p:nvPr/>
        </p:nvGrpSpPr>
        <p:grpSpPr>
          <a:xfrm>
            <a:off x="3774740" y="3610205"/>
            <a:ext cx="4906888" cy="2517912"/>
            <a:chOff x="457200" y="1706340"/>
            <a:chExt cx="8219257" cy="4217616"/>
          </a:xfrm>
        </p:grpSpPr>
        <p:pic>
          <p:nvPicPr>
            <p:cNvPr id="20" name="Content Placeholder 8">
              <a:extLst>
                <a:ext uri="{FF2B5EF4-FFF2-40B4-BE49-F238E27FC236}">
                  <a16:creationId xmlns:a16="http://schemas.microsoft.com/office/drawing/2014/main" id="{E68AC36E-249B-46CD-967D-A64308590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auto">
            <a:xfrm>
              <a:off x="457200" y="4221088"/>
              <a:ext cx="576064" cy="680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7" descr="box2">
              <a:extLst>
                <a:ext uri="{FF2B5EF4-FFF2-40B4-BE49-F238E27FC236}">
                  <a16:creationId xmlns:a16="http://schemas.microsoft.com/office/drawing/2014/main" id="{C3EA8B09-9A53-4454-8EFB-C977B02484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1706340"/>
              <a:ext cx="3960440" cy="3960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22" name="Picture 21" descr="A picture containing screen, building&#10;&#10;Description automatically generated">
              <a:extLst>
                <a:ext uri="{FF2B5EF4-FFF2-40B4-BE49-F238E27FC236}">
                  <a16:creationId xmlns:a16="http://schemas.microsoft.com/office/drawing/2014/main" id="{7D9032C0-EF7E-498D-8D15-AD50C6B2AB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2875950"/>
              <a:ext cx="2438405" cy="3048006"/>
            </a:xfrm>
            <a:prstGeom prst="rect">
              <a:avLst/>
            </a:prstGeom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4C8198F8-B747-47F3-95D3-96DBDD8EF1D5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033264" y="3597952"/>
              <a:ext cx="5626968" cy="9632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8B82EC10-B10F-4A85-A3F4-1BD63CBF65B3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033264" y="3896644"/>
              <a:ext cx="4978896" cy="6645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F233C08D-B10A-4334-89CA-6653FF69F15F}"/>
                </a:ext>
              </a:extLst>
            </p:cNvPr>
            <p:cNvCxnSpPr>
              <a:cxnSpLocks/>
              <a:stCxn id="20" idx="3"/>
            </p:cNvCxnSpPr>
            <p:nvPr/>
          </p:nvCxnSpPr>
          <p:spPr>
            <a:xfrm flipV="1">
              <a:off x="1033264" y="4066717"/>
              <a:ext cx="5338936" cy="4945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D76F6FD-42C5-4322-8195-DF2432AA8227}"/>
                </a:ext>
              </a:extLst>
            </p:cNvPr>
            <p:cNvCxnSpPr>
              <a:cxnSpLocks/>
            </p:cNvCxnSpPr>
            <p:nvPr/>
          </p:nvCxnSpPr>
          <p:spPr>
            <a:xfrm>
              <a:off x="6372200" y="4066717"/>
              <a:ext cx="419735" cy="2443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2CD23D5-08B9-4947-9157-200852F3C21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2241" y="2276873"/>
              <a:ext cx="59694" cy="203421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7A4FD38E-B675-40C1-AA4E-CF3EAAD2378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2160" y="2276873"/>
              <a:ext cx="216024" cy="161977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3BEE579-1D67-4E7B-9AB0-E7924A77628A}"/>
                </a:ext>
              </a:extLst>
            </p:cNvPr>
            <p:cNvCxnSpPr>
              <a:cxnSpLocks/>
            </p:cNvCxnSpPr>
            <p:nvPr/>
          </p:nvCxnSpPr>
          <p:spPr>
            <a:xfrm>
              <a:off x="6012160" y="3905420"/>
              <a:ext cx="2160240" cy="3915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5D51EB73-C200-4068-8E7A-0D5204B7F43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80212" y="2317126"/>
              <a:ext cx="180020" cy="128082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8A46EDF7-AB6C-4CA8-AD42-7B93C7F49C4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2400" y="2626886"/>
              <a:ext cx="504057" cy="16700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Rectangle 50">
              <a:extLst>
                <a:ext uri="{FF2B5EF4-FFF2-40B4-BE49-F238E27FC236}">
                  <a16:creationId xmlns:a16="http://schemas.microsoft.com/office/drawing/2014/main" id="{187D8956-8043-4D5C-8031-E579255DA0B9}"/>
                </a:ext>
              </a:extLst>
            </p:cNvPr>
            <p:cNvSpPr/>
            <p:nvPr/>
          </p:nvSpPr>
          <p:spPr>
            <a:xfrm>
              <a:off x="2260124" y="4209658"/>
              <a:ext cx="223644" cy="340143"/>
            </a:xfrm>
            <a:custGeom>
              <a:avLst/>
              <a:gdLst>
                <a:gd name="connsiteX0" fmla="*/ 0 w 216024"/>
                <a:gd name="connsiteY0" fmla="*/ 0 h 340143"/>
                <a:gd name="connsiteX1" fmla="*/ 216024 w 216024"/>
                <a:gd name="connsiteY1" fmla="*/ 0 h 340143"/>
                <a:gd name="connsiteX2" fmla="*/ 216024 w 216024"/>
                <a:gd name="connsiteY2" fmla="*/ 340143 h 340143"/>
                <a:gd name="connsiteX3" fmla="*/ 0 w 216024"/>
                <a:gd name="connsiteY3" fmla="*/ 340143 h 340143"/>
                <a:gd name="connsiteX4" fmla="*/ 0 w 216024"/>
                <a:gd name="connsiteY4" fmla="*/ 0 h 340143"/>
                <a:gd name="connsiteX0" fmla="*/ 7620 w 216024"/>
                <a:gd name="connsiteY0" fmla="*/ 11430 h 340143"/>
                <a:gd name="connsiteX1" fmla="*/ 216024 w 216024"/>
                <a:gd name="connsiteY1" fmla="*/ 0 h 340143"/>
                <a:gd name="connsiteX2" fmla="*/ 216024 w 216024"/>
                <a:gd name="connsiteY2" fmla="*/ 340143 h 340143"/>
                <a:gd name="connsiteX3" fmla="*/ 0 w 216024"/>
                <a:gd name="connsiteY3" fmla="*/ 340143 h 340143"/>
                <a:gd name="connsiteX4" fmla="*/ 7620 w 216024"/>
                <a:gd name="connsiteY4" fmla="*/ 11430 h 340143"/>
                <a:gd name="connsiteX0" fmla="*/ 11430 w 219834"/>
                <a:gd name="connsiteY0" fmla="*/ 11430 h 340143"/>
                <a:gd name="connsiteX1" fmla="*/ 219834 w 219834"/>
                <a:gd name="connsiteY1" fmla="*/ 0 h 340143"/>
                <a:gd name="connsiteX2" fmla="*/ 219834 w 219834"/>
                <a:gd name="connsiteY2" fmla="*/ 340143 h 340143"/>
                <a:gd name="connsiteX3" fmla="*/ 0 w 219834"/>
                <a:gd name="connsiteY3" fmla="*/ 290613 h 340143"/>
                <a:gd name="connsiteX4" fmla="*/ 11430 w 219834"/>
                <a:gd name="connsiteY4" fmla="*/ 11430 h 340143"/>
                <a:gd name="connsiteX0" fmla="*/ 11430 w 219834"/>
                <a:gd name="connsiteY0" fmla="*/ 11430 h 328713"/>
                <a:gd name="connsiteX1" fmla="*/ 219834 w 219834"/>
                <a:gd name="connsiteY1" fmla="*/ 0 h 328713"/>
                <a:gd name="connsiteX2" fmla="*/ 219834 w 219834"/>
                <a:gd name="connsiteY2" fmla="*/ 328713 h 328713"/>
                <a:gd name="connsiteX3" fmla="*/ 0 w 219834"/>
                <a:gd name="connsiteY3" fmla="*/ 290613 h 328713"/>
                <a:gd name="connsiteX4" fmla="*/ 11430 w 219834"/>
                <a:gd name="connsiteY4" fmla="*/ 11430 h 328713"/>
                <a:gd name="connsiteX0" fmla="*/ 0 w 231264"/>
                <a:gd name="connsiteY0" fmla="*/ 22860 h 328713"/>
                <a:gd name="connsiteX1" fmla="*/ 231264 w 231264"/>
                <a:gd name="connsiteY1" fmla="*/ 0 h 328713"/>
                <a:gd name="connsiteX2" fmla="*/ 231264 w 231264"/>
                <a:gd name="connsiteY2" fmla="*/ 328713 h 328713"/>
                <a:gd name="connsiteX3" fmla="*/ 11430 w 231264"/>
                <a:gd name="connsiteY3" fmla="*/ 290613 h 328713"/>
                <a:gd name="connsiteX4" fmla="*/ 0 w 231264"/>
                <a:gd name="connsiteY4" fmla="*/ 22860 h 328713"/>
                <a:gd name="connsiteX0" fmla="*/ 0 w 223644"/>
                <a:gd name="connsiteY0" fmla="*/ 15240 h 328713"/>
                <a:gd name="connsiteX1" fmla="*/ 223644 w 223644"/>
                <a:gd name="connsiteY1" fmla="*/ 0 h 328713"/>
                <a:gd name="connsiteX2" fmla="*/ 223644 w 223644"/>
                <a:gd name="connsiteY2" fmla="*/ 328713 h 328713"/>
                <a:gd name="connsiteX3" fmla="*/ 3810 w 223644"/>
                <a:gd name="connsiteY3" fmla="*/ 290613 h 328713"/>
                <a:gd name="connsiteX4" fmla="*/ 0 w 223644"/>
                <a:gd name="connsiteY4" fmla="*/ 15240 h 32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644" h="328713">
                  <a:moveTo>
                    <a:pt x="0" y="15240"/>
                  </a:moveTo>
                  <a:lnTo>
                    <a:pt x="223644" y="0"/>
                  </a:lnTo>
                  <a:lnTo>
                    <a:pt x="223644" y="328713"/>
                  </a:lnTo>
                  <a:lnTo>
                    <a:pt x="3810" y="290613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4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612886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12090-E192-4705-B429-330737D590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we have not covered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D16FF-16AA-4A8B-A3E6-7605467133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Adaptive image plane sampling</a:t>
            </a:r>
          </a:p>
          <a:p>
            <a:pPr lvl="1"/>
            <a:r>
              <a:rPr lang="en-US" dirty="0"/>
              <a:t>Equalizes error over pixels</a:t>
            </a:r>
          </a:p>
          <a:p>
            <a:pPr lvl="1"/>
            <a:r>
              <a:rPr lang="en-US" dirty="0"/>
              <a:t>Essential for movie production (and offline rendering)</a:t>
            </a:r>
          </a:p>
          <a:p>
            <a:r>
              <a:rPr lang="en-US" dirty="0"/>
              <a:t>Denoising</a:t>
            </a:r>
          </a:p>
          <a:p>
            <a:pPr lvl="1"/>
            <a:r>
              <a:rPr lang="en-US" dirty="0"/>
              <a:t>Essential for both movies </a:t>
            </a:r>
            <a:br>
              <a:rPr lang="en-US" dirty="0"/>
            </a:br>
            <a:r>
              <a:rPr lang="en-US" dirty="0"/>
              <a:t>and ray-traced games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25042C-1BE0-415A-A7DC-464A6F6F9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3B455DB-BA84-4C3C-BA87-2C229F35D692}"/>
              </a:ext>
            </a:extLst>
          </p:cNvPr>
          <p:cNvGrpSpPr/>
          <p:nvPr/>
        </p:nvGrpSpPr>
        <p:grpSpPr>
          <a:xfrm>
            <a:off x="3774740" y="3610205"/>
            <a:ext cx="4906888" cy="2517912"/>
            <a:chOff x="457200" y="1706340"/>
            <a:chExt cx="8219257" cy="4217616"/>
          </a:xfrm>
        </p:grpSpPr>
        <p:pic>
          <p:nvPicPr>
            <p:cNvPr id="5" name="Content Placeholder 8">
              <a:extLst>
                <a:ext uri="{FF2B5EF4-FFF2-40B4-BE49-F238E27FC236}">
                  <a16:creationId xmlns:a16="http://schemas.microsoft.com/office/drawing/2014/main" id="{E0EDF283-81D9-44B3-8154-DF6420E82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 bwMode="auto">
            <a:xfrm>
              <a:off x="457200" y="4221088"/>
              <a:ext cx="576064" cy="6802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7" descr="box2">
              <a:extLst>
                <a:ext uri="{FF2B5EF4-FFF2-40B4-BE49-F238E27FC236}">
                  <a16:creationId xmlns:a16="http://schemas.microsoft.com/office/drawing/2014/main" id="{F4C20C57-0771-4B9D-A58C-3F84E8D7AC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99992" y="1706340"/>
              <a:ext cx="3960440" cy="396044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pic>
          <p:nvPicPr>
            <p:cNvPr id="7" name="Picture 6" descr="A picture containing screen, building&#10;&#10;Description automatically generated">
              <a:extLst>
                <a:ext uri="{FF2B5EF4-FFF2-40B4-BE49-F238E27FC236}">
                  <a16:creationId xmlns:a16="http://schemas.microsoft.com/office/drawing/2014/main" id="{3D938CA2-378E-4BD9-865F-9BE921693A2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656" y="2875950"/>
              <a:ext cx="2438405" cy="3048006"/>
            </a:xfrm>
            <a:prstGeom prst="rect">
              <a:avLst/>
            </a:prstGeom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8EE5D2D-669B-4B6F-9D75-B105349FEC67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1033264" y="3597952"/>
              <a:ext cx="5626968" cy="963279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76836F9-128A-4421-915D-641658D7EB4B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1033264" y="3896644"/>
              <a:ext cx="4978896" cy="664587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5AEC002-58DB-438F-98F5-FBE5B21E1B38}"/>
                </a:ext>
              </a:extLst>
            </p:cNvPr>
            <p:cNvCxnSpPr>
              <a:cxnSpLocks/>
              <a:stCxn id="5" idx="3"/>
            </p:cNvCxnSpPr>
            <p:nvPr/>
          </p:nvCxnSpPr>
          <p:spPr>
            <a:xfrm flipV="1">
              <a:off x="1033264" y="4066717"/>
              <a:ext cx="5338936" cy="494514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B78B92F-5B2A-42A4-A409-16EE91C17807}"/>
                </a:ext>
              </a:extLst>
            </p:cNvPr>
            <p:cNvCxnSpPr>
              <a:cxnSpLocks/>
            </p:cNvCxnSpPr>
            <p:nvPr/>
          </p:nvCxnSpPr>
          <p:spPr>
            <a:xfrm>
              <a:off x="6372200" y="4066717"/>
              <a:ext cx="419735" cy="24436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F9FDB06-4C73-45E6-8085-2D897065A7E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32241" y="2276873"/>
              <a:ext cx="59694" cy="203421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8B8900FE-238B-4A70-845D-9BFB4313E95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12160" y="2276873"/>
              <a:ext cx="216024" cy="1619771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2526BAB-E730-4DE3-85C7-EA4C088E712E}"/>
                </a:ext>
              </a:extLst>
            </p:cNvPr>
            <p:cNvCxnSpPr>
              <a:cxnSpLocks/>
            </p:cNvCxnSpPr>
            <p:nvPr/>
          </p:nvCxnSpPr>
          <p:spPr>
            <a:xfrm>
              <a:off x="6012160" y="3905420"/>
              <a:ext cx="2160240" cy="39154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FD30D4E-3E49-4D13-9614-2B0268E2CEB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480212" y="2317126"/>
              <a:ext cx="180020" cy="128082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DB05396-62D3-444E-BECA-64D17520DB2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72400" y="2626886"/>
              <a:ext cx="504057" cy="167007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angle 50">
              <a:extLst>
                <a:ext uri="{FF2B5EF4-FFF2-40B4-BE49-F238E27FC236}">
                  <a16:creationId xmlns:a16="http://schemas.microsoft.com/office/drawing/2014/main" id="{B88F3D1B-D753-4824-99B6-26AB55E56EBB}"/>
                </a:ext>
              </a:extLst>
            </p:cNvPr>
            <p:cNvSpPr/>
            <p:nvPr/>
          </p:nvSpPr>
          <p:spPr>
            <a:xfrm>
              <a:off x="2260124" y="4209658"/>
              <a:ext cx="223644" cy="340143"/>
            </a:xfrm>
            <a:custGeom>
              <a:avLst/>
              <a:gdLst>
                <a:gd name="connsiteX0" fmla="*/ 0 w 216024"/>
                <a:gd name="connsiteY0" fmla="*/ 0 h 340143"/>
                <a:gd name="connsiteX1" fmla="*/ 216024 w 216024"/>
                <a:gd name="connsiteY1" fmla="*/ 0 h 340143"/>
                <a:gd name="connsiteX2" fmla="*/ 216024 w 216024"/>
                <a:gd name="connsiteY2" fmla="*/ 340143 h 340143"/>
                <a:gd name="connsiteX3" fmla="*/ 0 w 216024"/>
                <a:gd name="connsiteY3" fmla="*/ 340143 h 340143"/>
                <a:gd name="connsiteX4" fmla="*/ 0 w 216024"/>
                <a:gd name="connsiteY4" fmla="*/ 0 h 340143"/>
                <a:gd name="connsiteX0" fmla="*/ 7620 w 216024"/>
                <a:gd name="connsiteY0" fmla="*/ 11430 h 340143"/>
                <a:gd name="connsiteX1" fmla="*/ 216024 w 216024"/>
                <a:gd name="connsiteY1" fmla="*/ 0 h 340143"/>
                <a:gd name="connsiteX2" fmla="*/ 216024 w 216024"/>
                <a:gd name="connsiteY2" fmla="*/ 340143 h 340143"/>
                <a:gd name="connsiteX3" fmla="*/ 0 w 216024"/>
                <a:gd name="connsiteY3" fmla="*/ 340143 h 340143"/>
                <a:gd name="connsiteX4" fmla="*/ 7620 w 216024"/>
                <a:gd name="connsiteY4" fmla="*/ 11430 h 340143"/>
                <a:gd name="connsiteX0" fmla="*/ 11430 w 219834"/>
                <a:gd name="connsiteY0" fmla="*/ 11430 h 340143"/>
                <a:gd name="connsiteX1" fmla="*/ 219834 w 219834"/>
                <a:gd name="connsiteY1" fmla="*/ 0 h 340143"/>
                <a:gd name="connsiteX2" fmla="*/ 219834 w 219834"/>
                <a:gd name="connsiteY2" fmla="*/ 340143 h 340143"/>
                <a:gd name="connsiteX3" fmla="*/ 0 w 219834"/>
                <a:gd name="connsiteY3" fmla="*/ 290613 h 340143"/>
                <a:gd name="connsiteX4" fmla="*/ 11430 w 219834"/>
                <a:gd name="connsiteY4" fmla="*/ 11430 h 340143"/>
                <a:gd name="connsiteX0" fmla="*/ 11430 w 219834"/>
                <a:gd name="connsiteY0" fmla="*/ 11430 h 328713"/>
                <a:gd name="connsiteX1" fmla="*/ 219834 w 219834"/>
                <a:gd name="connsiteY1" fmla="*/ 0 h 328713"/>
                <a:gd name="connsiteX2" fmla="*/ 219834 w 219834"/>
                <a:gd name="connsiteY2" fmla="*/ 328713 h 328713"/>
                <a:gd name="connsiteX3" fmla="*/ 0 w 219834"/>
                <a:gd name="connsiteY3" fmla="*/ 290613 h 328713"/>
                <a:gd name="connsiteX4" fmla="*/ 11430 w 219834"/>
                <a:gd name="connsiteY4" fmla="*/ 11430 h 328713"/>
                <a:gd name="connsiteX0" fmla="*/ 0 w 231264"/>
                <a:gd name="connsiteY0" fmla="*/ 22860 h 328713"/>
                <a:gd name="connsiteX1" fmla="*/ 231264 w 231264"/>
                <a:gd name="connsiteY1" fmla="*/ 0 h 328713"/>
                <a:gd name="connsiteX2" fmla="*/ 231264 w 231264"/>
                <a:gd name="connsiteY2" fmla="*/ 328713 h 328713"/>
                <a:gd name="connsiteX3" fmla="*/ 11430 w 231264"/>
                <a:gd name="connsiteY3" fmla="*/ 290613 h 328713"/>
                <a:gd name="connsiteX4" fmla="*/ 0 w 231264"/>
                <a:gd name="connsiteY4" fmla="*/ 22860 h 328713"/>
                <a:gd name="connsiteX0" fmla="*/ 0 w 223644"/>
                <a:gd name="connsiteY0" fmla="*/ 15240 h 328713"/>
                <a:gd name="connsiteX1" fmla="*/ 223644 w 223644"/>
                <a:gd name="connsiteY1" fmla="*/ 0 h 328713"/>
                <a:gd name="connsiteX2" fmla="*/ 223644 w 223644"/>
                <a:gd name="connsiteY2" fmla="*/ 328713 h 328713"/>
                <a:gd name="connsiteX3" fmla="*/ 3810 w 223644"/>
                <a:gd name="connsiteY3" fmla="*/ 290613 h 328713"/>
                <a:gd name="connsiteX4" fmla="*/ 0 w 223644"/>
                <a:gd name="connsiteY4" fmla="*/ 15240 h 328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3644" h="328713">
                  <a:moveTo>
                    <a:pt x="0" y="15240"/>
                  </a:moveTo>
                  <a:lnTo>
                    <a:pt x="223644" y="0"/>
                  </a:lnTo>
                  <a:lnTo>
                    <a:pt x="223644" y="328713"/>
                  </a:lnTo>
                  <a:lnTo>
                    <a:pt x="3810" y="290613"/>
                  </a:lnTo>
                  <a:lnTo>
                    <a:pt x="0" y="1524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  <a:alpha val="54000"/>
              </a:schemeClr>
            </a:solidFill>
            <a:ln w="158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25988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5A0DB-E0FC-4F0D-8F65-B9A301C7F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Tracing paths from the (pinhole) camera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B295BB-B8D7-4F9A-95F0-3E127DC0E8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progressive rendering, swap the loop nesting:</a:t>
            </a:r>
          </a:p>
          <a:p>
            <a:endParaRPr lang="en-US" dirty="0"/>
          </a:p>
          <a:p>
            <a:pPr lvl="1">
              <a:buNone/>
            </a:pPr>
            <a:r>
              <a:rPr lang="cs-CZ" sz="2000" dirty="0" err="1">
                <a:latin typeface="Courier New" pitchFamily="49" charset="0"/>
              </a:rPr>
              <a:t>renderImage</a:t>
            </a:r>
            <a:r>
              <a:rPr lang="en-US" sz="2000" dirty="0">
                <a:latin typeface="Courier New" pitchFamily="49" charset="0"/>
              </a:rPr>
              <a:t>() 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en-US" sz="2000" dirty="0">
                <a:latin typeface="Courier New" pitchFamily="49" charset="0"/>
              </a:rPr>
              <a:t>{</a:t>
            </a:r>
            <a:endParaRPr lang="cs-CZ" sz="2000" dirty="0">
              <a:latin typeface="Courier New" pitchFamily="49" charset="0"/>
            </a:endParaRPr>
          </a:p>
          <a:p>
            <a:pPr lvl="2">
              <a:buNone/>
            </a:pPr>
            <a:r>
              <a:rPr lang="cs-CZ" sz="1800" dirty="0" err="1">
                <a:latin typeface="Courier New" pitchFamily="49" charset="0"/>
              </a:rPr>
              <a:t>for</a:t>
            </a:r>
            <a:r>
              <a:rPr lang="cs-CZ" sz="1800" dirty="0">
                <a:latin typeface="Courier New" pitchFamily="49" charset="0"/>
              </a:rPr>
              <a:t> k = 1 to N</a:t>
            </a:r>
            <a:r>
              <a:rPr lang="en-US" sz="1800" baseline="-25000" dirty="0">
                <a:latin typeface="Courier New" pitchFamily="49" charset="0"/>
              </a:rPr>
              <a:t>p</a:t>
            </a:r>
            <a:r>
              <a:rPr lang="en-US" sz="1800" dirty="0">
                <a:latin typeface="Courier New" pitchFamily="49" charset="0"/>
              </a:rPr>
              <a:t>  // rendering “passes”</a:t>
            </a:r>
            <a:endParaRPr lang="cs-CZ" sz="1800" dirty="0">
              <a:latin typeface="Courier New" pitchFamily="49" charset="0"/>
            </a:endParaRP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{</a:t>
            </a:r>
            <a:endParaRPr lang="cs-CZ" sz="1800" dirty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>
                <a:latin typeface="Courier New" pitchFamily="49" charset="0"/>
              </a:rPr>
              <a:t>  </a:t>
            </a:r>
            <a:r>
              <a:rPr lang="en-US" sz="2000" dirty="0">
                <a:latin typeface="Courier New" pitchFamily="49" charset="0"/>
              </a:rPr>
              <a:t>		</a:t>
            </a:r>
            <a:r>
              <a:rPr lang="cs-CZ" sz="2000" dirty="0" err="1">
                <a:latin typeface="Courier New" pitchFamily="49" charset="0"/>
              </a:rPr>
              <a:t>for</a:t>
            </a:r>
            <a:r>
              <a:rPr lang="cs-CZ" sz="2000" dirty="0">
                <a:latin typeface="Courier New" pitchFamily="49" charset="0"/>
              </a:rPr>
              <a:t> </a:t>
            </a:r>
            <a:r>
              <a:rPr lang="cs-CZ" sz="2000" dirty="0" err="1">
                <a:latin typeface="Courier New" pitchFamily="49" charset="0"/>
              </a:rPr>
              <a:t>all</a:t>
            </a:r>
            <a:r>
              <a:rPr lang="cs-CZ" sz="2000" dirty="0">
                <a:latin typeface="Courier New" pitchFamily="49" charset="0"/>
              </a:rPr>
              <a:t> </a:t>
            </a:r>
            <a:r>
              <a:rPr lang="cs-CZ" sz="2000" dirty="0" err="1">
                <a:latin typeface="Courier New" pitchFamily="49" charset="0"/>
              </a:rPr>
              <a:t>pixels</a:t>
            </a:r>
            <a:endParaRPr lang="cs-CZ" sz="2000" dirty="0">
              <a:latin typeface="Courier New" pitchFamily="49" charset="0"/>
            </a:endParaRPr>
          </a:p>
          <a:p>
            <a:pPr lvl="1">
              <a:buNone/>
            </a:pPr>
            <a:r>
              <a:rPr lang="cs-CZ" sz="2000" dirty="0">
                <a:latin typeface="Courier New" pitchFamily="49" charset="0"/>
              </a:rPr>
              <a:t>	</a:t>
            </a:r>
            <a:r>
              <a:rPr lang="en-US" sz="2000" dirty="0">
                <a:latin typeface="Courier New" pitchFamily="49" charset="0"/>
              </a:rPr>
              <a:t>	{</a:t>
            </a:r>
          </a:p>
          <a:p>
            <a:pPr lvl="2">
              <a:buNone/>
            </a:pPr>
            <a:r>
              <a:rPr lang="cs-CZ" sz="1800" dirty="0">
                <a:latin typeface="Courier New" pitchFamily="49" charset="0"/>
              </a:rPr>
              <a:t>	</a:t>
            </a:r>
            <a:r>
              <a:rPr lang="en-US" sz="1800" dirty="0">
                <a:solidFill>
                  <a:srgbClr val="0000FF"/>
                </a:solidFill>
                <a:latin typeface="Courier New" pitchFamily="49" charset="0"/>
              </a:rPr>
              <a:t>Spectrum</a:t>
            </a:r>
            <a:r>
              <a:rPr lang="en-US" sz="1800" dirty="0">
                <a:latin typeface="Courier New" pitchFamily="49" charset="0"/>
              </a:rPr>
              <a:t> </a:t>
            </a:r>
            <a:r>
              <a:rPr lang="en-US" sz="1800" dirty="0" err="1">
                <a:latin typeface="Courier New" pitchFamily="49" charset="0"/>
              </a:rPr>
              <a:t>pixelColor</a:t>
            </a:r>
            <a:r>
              <a:rPr lang="en-US" sz="1800" dirty="0">
                <a:latin typeface="Courier New" pitchFamily="49" charset="0"/>
              </a:rPr>
              <a:t> = (0,0,0);</a:t>
            </a:r>
          </a:p>
          <a:p>
            <a:pPr lvl="2">
              <a:buNone/>
            </a:pPr>
            <a:r>
              <a:rPr lang="en-US" sz="1800" dirty="0">
                <a:latin typeface="Courier New" pitchFamily="49" charset="0"/>
              </a:rPr>
              <a:t>	...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032F84-8D7B-4590-A5B8-4F9545766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65157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Path tracing, v. </a:t>
            </a:r>
            <a:r>
              <a:rPr lang="en-US" dirty="0"/>
              <a:t>0.1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79296" cy="4530725"/>
          </a:xfrm>
        </p:spPr>
        <p:txBody>
          <a:bodyPr/>
          <a:lstStyle/>
          <a:p>
            <a:pPr>
              <a:buNone/>
            </a:pPr>
            <a:r>
              <a:rPr lang="en-US" sz="2000" b="1" dirty="0" err="1"/>
              <a:t>estimateLin</a:t>
            </a:r>
            <a:r>
              <a:rPr lang="en-US" sz="2000" b="1" dirty="0"/>
              <a:t> 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l-GR" sz="2000" b="1" dirty="0"/>
              <a:t>):</a:t>
            </a:r>
            <a:r>
              <a:rPr lang="en-US" sz="2000" b="1" dirty="0"/>
              <a:t>		</a:t>
            </a:r>
            <a:r>
              <a:rPr lang="en-US" sz="2000" dirty="0">
                <a:solidFill>
                  <a:srgbClr val="00B050"/>
                </a:solidFill>
              </a:rPr>
              <a:t>// radiance incident at </a:t>
            </a:r>
            <a:r>
              <a:rPr lang="en-US" sz="2000" i="1" dirty="0">
                <a:solidFill>
                  <a:srgbClr val="00B050"/>
                </a:solidFill>
              </a:rPr>
              <a:t>x</a:t>
            </a:r>
            <a:r>
              <a:rPr lang="en-US" sz="2000" dirty="0">
                <a:solidFill>
                  <a:srgbClr val="00B050"/>
                </a:solidFill>
              </a:rPr>
              <a:t> from direction </a:t>
            </a:r>
            <a:r>
              <a:rPr lang="el-GR" sz="2000" dirty="0">
                <a:solidFill>
                  <a:srgbClr val="00B050"/>
                </a:solidFill>
              </a:rPr>
              <a:t>ω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i="1" dirty="0"/>
              <a:t>y</a:t>
            </a:r>
            <a:r>
              <a:rPr lang="en-US" sz="2000" dirty="0"/>
              <a:t> = </a:t>
            </a:r>
            <a:r>
              <a:rPr lang="en-US" sz="2000" dirty="0" err="1"/>
              <a:t>findNearestIntersection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ω)</a:t>
            </a:r>
            <a:endParaRPr lang="en-US" sz="2000" dirty="0"/>
          </a:p>
          <a:p>
            <a:pPr>
              <a:buNone/>
            </a:pPr>
            <a:r>
              <a:rPr lang="en-US" sz="2000" dirty="0"/>
              <a:t>	if (no intersection)</a:t>
            </a:r>
          </a:p>
          <a:p>
            <a:pPr>
              <a:buNone/>
            </a:pPr>
            <a:r>
              <a:rPr lang="en-US" sz="2000" dirty="0"/>
              <a:t>		</a:t>
            </a:r>
            <a:r>
              <a:rPr lang="en-US" sz="2000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backgroud.getLe</a:t>
            </a:r>
            <a:r>
              <a:rPr lang="en-US" sz="2000" dirty="0"/>
              <a:t> (–</a:t>
            </a:r>
            <a:r>
              <a:rPr lang="el-GR" sz="2000" dirty="0"/>
              <a:t>ω)</a:t>
            </a:r>
            <a:r>
              <a:rPr lang="en-US" sz="2000" dirty="0"/>
              <a:t> </a:t>
            </a:r>
            <a:r>
              <a:rPr lang="en-US" sz="2000" dirty="0">
                <a:solidFill>
                  <a:srgbClr val="00B050"/>
                </a:solidFill>
              </a:rPr>
              <a:t>// emitted radiance from </a:t>
            </a:r>
            <a:r>
              <a:rPr lang="en-US" sz="2000" dirty="0" err="1">
                <a:solidFill>
                  <a:srgbClr val="00B050"/>
                </a:solidFill>
              </a:rPr>
              <a:t>envmap</a:t>
            </a:r>
            <a:endParaRPr lang="en-US" sz="2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en-US" sz="2000" dirty="0"/>
              <a:t>	else</a:t>
            </a:r>
            <a:endParaRPr lang="el-GR" sz="2000" dirty="0"/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	</a:t>
            </a:r>
            <a:r>
              <a:rPr lang="en-US" sz="2000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	</a:t>
            </a:r>
            <a:r>
              <a:rPr lang="en-US" sz="2000" dirty="0" err="1"/>
              <a:t>getLe</a:t>
            </a:r>
            <a:r>
              <a:rPr lang="en-US" sz="2000" dirty="0"/>
              <a:t> (</a:t>
            </a:r>
            <a:r>
              <a:rPr lang="en-US" sz="2000" i="1" dirty="0"/>
              <a:t>y</a:t>
            </a:r>
            <a:r>
              <a:rPr lang="en-US" sz="2000" dirty="0"/>
              <a:t>, –</a:t>
            </a:r>
            <a:r>
              <a:rPr lang="el-GR" sz="2000" dirty="0"/>
              <a:t>ω) + </a:t>
            </a:r>
            <a:r>
              <a:rPr lang="cs-CZ" sz="2000" dirty="0"/>
              <a:t>	</a:t>
            </a:r>
            <a:r>
              <a:rPr lang="en-US" sz="2000" dirty="0"/>
              <a:t>         </a:t>
            </a:r>
            <a:r>
              <a:rPr lang="cs-CZ" sz="2000" dirty="0">
                <a:solidFill>
                  <a:srgbClr val="00B050"/>
                </a:solidFill>
              </a:rPr>
              <a:t>// </a:t>
            </a:r>
            <a:r>
              <a:rPr lang="cs-CZ" sz="2000" dirty="0" err="1">
                <a:solidFill>
                  <a:srgbClr val="00B050"/>
                </a:solidFill>
              </a:rPr>
              <a:t>emitted</a:t>
            </a:r>
            <a:r>
              <a:rPr lang="cs-CZ" sz="2000" dirty="0">
                <a:solidFill>
                  <a:srgbClr val="00B050"/>
                </a:solidFill>
              </a:rPr>
              <a:t> radiance</a:t>
            </a:r>
            <a:r>
              <a:rPr lang="en-US" sz="2000" dirty="0">
                <a:solidFill>
                  <a:srgbClr val="00B050"/>
                </a:solidFill>
              </a:rPr>
              <a:t> (if </a:t>
            </a:r>
            <a:r>
              <a:rPr lang="en-US" sz="2000" i="1" dirty="0">
                <a:solidFill>
                  <a:srgbClr val="00B050"/>
                </a:solidFill>
              </a:rPr>
              <a:t>y</a:t>
            </a:r>
            <a:r>
              <a:rPr lang="en-US" sz="2000" dirty="0">
                <a:solidFill>
                  <a:srgbClr val="00B050"/>
                </a:solidFill>
              </a:rPr>
              <a:t> is on a light)</a:t>
            </a:r>
            <a:endParaRPr lang="cs-CZ" sz="2000" dirty="0">
              <a:solidFill>
                <a:srgbClr val="00B050"/>
              </a:solidFill>
            </a:endParaRPr>
          </a:p>
          <a:p>
            <a:pPr>
              <a:buNone/>
            </a:pPr>
            <a:r>
              <a:rPr lang="cs-CZ" sz="2000" dirty="0"/>
              <a:t>		</a:t>
            </a:r>
            <a:r>
              <a:rPr lang="en-US" sz="2000" dirty="0"/>
              <a:t>	estimate</a:t>
            </a:r>
            <a:r>
              <a:rPr lang="cs-CZ" sz="2000" dirty="0"/>
              <a:t>Lr</a:t>
            </a:r>
            <a:r>
              <a:rPr lang="en-US" sz="2000" dirty="0" err="1"/>
              <a:t>efl</a:t>
            </a:r>
            <a:r>
              <a:rPr lang="cs-CZ" sz="2000" dirty="0"/>
              <a:t> </a:t>
            </a:r>
            <a:r>
              <a:rPr lang="en-US" sz="2000" dirty="0"/>
              <a:t>(</a:t>
            </a:r>
            <a:r>
              <a:rPr lang="en-US" sz="2000" i="1" dirty="0"/>
              <a:t>y</a:t>
            </a:r>
            <a:r>
              <a:rPr lang="en-US" sz="2000" dirty="0"/>
              <a:t>, –</a:t>
            </a:r>
            <a:r>
              <a:rPr lang="el-GR" sz="2000" dirty="0"/>
              <a:t>ω)</a:t>
            </a:r>
            <a:r>
              <a:rPr lang="cs-CZ" sz="2000" dirty="0">
                <a:solidFill>
                  <a:srgbClr val="00B050"/>
                </a:solidFill>
              </a:rPr>
              <a:t>// </a:t>
            </a:r>
            <a:r>
              <a:rPr lang="cs-CZ" sz="2000" dirty="0" err="1">
                <a:solidFill>
                  <a:srgbClr val="00B050"/>
                </a:solidFill>
              </a:rPr>
              <a:t>reflected</a:t>
            </a:r>
            <a:r>
              <a:rPr lang="cs-CZ" sz="2000" dirty="0">
                <a:solidFill>
                  <a:srgbClr val="00B050"/>
                </a:solidFill>
              </a:rPr>
              <a:t> radiance</a:t>
            </a:r>
            <a:endParaRPr lang="el-GR" sz="2000" dirty="0">
              <a:solidFill>
                <a:srgbClr val="00B050"/>
              </a:solidFill>
            </a:endParaRPr>
          </a:p>
          <a:p>
            <a:pPr>
              <a:buNone/>
            </a:pPr>
            <a:endParaRPr lang="cs-CZ" sz="2000" b="1" dirty="0"/>
          </a:p>
          <a:p>
            <a:pPr>
              <a:buNone/>
            </a:pPr>
            <a:r>
              <a:rPr lang="en-US" sz="2000" b="1" dirty="0"/>
              <a:t>estimate</a:t>
            </a:r>
            <a:r>
              <a:rPr lang="cs-CZ" sz="2000" b="1" dirty="0"/>
              <a:t>Lr</a:t>
            </a:r>
            <a:r>
              <a:rPr lang="en-US" sz="2000" b="1" dirty="0" err="1"/>
              <a:t>efl</a:t>
            </a:r>
            <a:r>
              <a:rPr lang="en-US" sz="2000" b="1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out</a:t>
            </a:r>
            <a:r>
              <a:rPr lang="el-GR" sz="2000" b="1" dirty="0"/>
              <a:t>):</a:t>
            </a:r>
            <a:r>
              <a:rPr lang="en-US" sz="2000" b="1" dirty="0"/>
              <a:t>	 </a:t>
            </a:r>
            <a:endParaRPr lang="el-GR" sz="2000" b="1" dirty="0"/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/>
              <a:t>[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l-GR" sz="2000" dirty="0"/>
              <a:t> </a:t>
            </a:r>
            <a:r>
              <a:rPr lang="en-US" sz="2000" dirty="0"/>
              <a:t>, pdf] </a:t>
            </a:r>
            <a:r>
              <a:rPr lang="el-GR" sz="2000" dirty="0"/>
              <a:t>= </a:t>
            </a:r>
            <a:r>
              <a:rPr lang="cs-CZ" sz="2000" dirty="0"/>
              <a:t>gen</a:t>
            </a:r>
            <a:r>
              <a:rPr lang="en-US" sz="2000" dirty="0"/>
              <a:t>Random</a:t>
            </a:r>
            <a:r>
              <a:rPr lang="cs-CZ" sz="2000" dirty="0" err="1"/>
              <a:t>Dir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out</a:t>
            </a:r>
            <a:r>
              <a:rPr lang="en-US" sz="2000" dirty="0"/>
              <a:t>);	         </a:t>
            </a:r>
            <a:r>
              <a:rPr lang="en-US" sz="2000" dirty="0">
                <a:solidFill>
                  <a:srgbClr val="00B050"/>
                </a:solidFill>
              </a:rPr>
              <a:t>// e.g. BRDF imp. sampling</a:t>
            </a:r>
          </a:p>
          <a:p>
            <a:pPr>
              <a:buNone/>
            </a:pPr>
            <a:r>
              <a:rPr lang="cs-CZ" sz="2000" dirty="0"/>
              <a:t>	</a:t>
            </a:r>
            <a:r>
              <a:rPr lang="en-US" sz="2000" dirty="0">
                <a:solidFill>
                  <a:srgbClr val="0000FF"/>
                </a:solidFill>
              </a:rPr>
              <a:t>return</a:t>
            </a:r>
            <a:r>
              <a:rPr lang="en-US" sz="2000" dirty="0"/>
              <a:t> </a:t>
            </a:r>
            <a:r>
              <a:rPr lang="en-US" sz="2000" dirty="0" err="1"/>
              <a:t>estimateLin</a:t>
            </a:r>
            <a:r>
              <a:rPr lang="en-US" sz="2000" dirty="0"/>
              <a:t>(</a:t>
            </a:r>
            <a:r>
              <a:rPr lang="en-US" sz="2000" i="1" dirty="0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l-GR" sz="2000" dirty="0"/>
              <a:t>) </a:t>
            </a:r>
            <a:r>
              <a:rPr lang="en-US" sz="2000" dirty="0"/>
              <a:t>* </a:t>
            </a:r>
            <a:r>
              <a:rPr lang="en-US" sz="2000" dirty="0" err="1"/>
              <a:t>brdf</a:t>
            </a:r>
            <a:r>
              <a:rPr lang="en-US" sz="2000" dirty="0"/>
              <a:t>(x, 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l-GR" sz="2000" dirty="0"/>
              <a:t>, ω</a:t>
            </a:r>
            <a:r>
              <a:rPr lang="en-US" sz="2000" baseline="-25000" dirty="0"/>
              <a:t>out</a:t>
            </a:r>
            <a:r>
              <a:rPr lang="el-GR" sz="2000" dirty="0"/>
              <a:t>) *</a:t>
            </a:r>
            <a:r>
              <a:rPr lang="en-US" sz="2000" dirty="0"/>
              <a:t> dot(</a:t>
            </a:r>
            <a:r>
              <a:rPr lang="en-US" sz="2000" b="1" dirty="0" err="1"/>
              <a:t>n</a:t>
            </a:r>
            <a:r>
              <a:rPr lang="en-US" sz="2000" i="1" baseline="-25000" dirty="0" err="1"/>
              <a:t>x</a:t>
            </a:r>
            <a:r>
              <a:rPr lang="en-US" sz="2000" dirty="0"/>
              <a:t>, </a:t>
            </a:r>
            <a:r>
              <a:rPr lang="el-GR" sz="2000" dirty="0"/>
              <a:t>ω</a:t>
            </a:r>
            <a:r>
              <a:rPr lang="en-US" sz="2000" baseline="-25000" dirty="0"/>
              <a:t>in</a:t>
            </a:r>
            <a:r>
              <a:rPr lang="en-US" sz="2000" dirty="0"/>
              <a:t>) / pdf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03AE860C-C9DE-44FB-AB1D-DBF40FD397B9}"/>
              </a:ext>
            </a:extLst>
          </p:cNvPr>
          <p:cNvSpPr/>
          <p:nvPr/>
        </p:nvSpPr>
        <p:spPr>
          <a:xfrm>
            <a:off x="135560" y="1202783"/>
            <a:ext cx="2393631" cy="4869820"/>
          </a:xfrm>
          <a:custGeom>
            <a:avLst/>
            <a:gdLst>
              <a:gd name="connsiteX0" fmla="*/ 2393631 w 2393631"/>
              <a:gd name="connsiteY0" fmla="*/ 4400349 h 4869820"/>
              <a:gd name="connsiteX1" fmla="*/ 885844 w 2393631"/>
              <a:gd name="connsiteY1" fmla="*/ 4808911 h 4869820"/>
              <a:gd name="connsiteX2" fmla="*/ 127087 w 2393631"/>
              <a:gd name="connsiteY2" fmla="*/ 3242757 h 4869820"/>
              <a:gd name="connsiteX3" fmla="*/ 78449 w 2393631"/>
              <a:gd name="connsiteY3" fmla="*/ 402281 h 4869820"/>
              <a:gd name="connsiteX4" fmla="*/ 915027 w 2393631"/>
              <a:gd name="connsiteY4" fmla="*/ 22902 h 4869820"/>
              <a:gd name="connsiteX5" fmla="*/ 1343044 w 2393631"/>
              <a:gd name="connsiteY5" fmla="*/ 421736 h 4869820"/>
              <a:gd name="connsiteX6" fmla="*/ 1343044 w 2393631"/>
              <a:gd name="connsiteY6" fmla="*/ 421736 h 48698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3631" h="4869820">
                <a:moveTo>
                  <a:pt x="2393631" y="4400349"/>
                </a:moveTo>
                <a:cubicBezTo>
                  <a:pt x="1828616" y="4701096"/>
                  <a:pt x="1263601" y="5001843"/>
                  <a:pt x="885844" y="4808911"/>
                </a:cubicBezTo>
                <a:cubicBezTo>
                  <a:pt x="508087" y="4615979"/>
                  <a:pt x="261653" y="3977195"/>
                  <a:pt x="127087" y="3242757"/>
                </a:cubicBezTo>
                <a:cubicBezTo>
                  <a:pt x="-7479" y="2508319"/>
                  <a:pt x="-52874" y="938924"/>
                  <a:pt x="78449" y="402281"/>
                </a:cubicBezTo>
                <a:cubicBezTo>
                  <a:pt x="209772" y="-134362"/>
                  <a:pt x="704261" y="19660"/>
                  <a:pt x="915027" y="22902"/>
                </a:cubicBezTo>
                <a:cubicBezTo>
                  <a:pt x="1125793" y="26144"/>
                  <a:pt x="1343044" y="421736"/>
                  <a:pt x="1343044" y="421736"/>
                </a:cubicBezTo>
                <a:lnTo>
                  <a:pt x="1343044" y="421736"/>
                </a:lnTo>
              </a:path>
            </a:pathLst>
          </a:custGeom>
          <a:noFill/>
          <a:ln>
            <a:solidFill>
              <a:srgbClr val="00B05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78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7846A-5D11-4BEB-A44E-4C0C21F2F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Path</a:t>
            </a:r>
            <a:r>
              <a:rPr lang="cs-CZ" dirty="0"/>
              <a:t> </a:t>
            </a:r>
            <a:r>
              <a:rPr lang="cs-CZ" dirty="0" err="1"/>
              <a:t>Tracing</a:t>
            </a:r>
            <a:r>
              <a:rPr lang="cs-CZ" dirty="0"/>
              <a:t> – </a:t>
            </a:r>
            <a:r>
              <a:rPr lang="en-US" dirty="0"/>
              <a:t>Loop version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54AF74-35B1-400D-80CC-D55764E847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Path tracing only has tail recursion </a:t>
            </a:r>
          </a:p>
          <a:p>
            <a:pPr lvl="1"/>
            <a:r>
              <a:rPr lang="en-US" dirty="0"/>
              <a:t>Can be unrolled into a loop for better efficiency</a:t>
            </a:r>
          </a:p>
          <a:p>
            <a:endParaRPr lang="en-US" dirty="0"/>
          </a:p>
          <a:p>
            <a:r>
              <a:rPr lang="en-US" dirty="0"/>
              <a:t>New feature: “Russian Roulette” for unbiased path termination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3267FE-5732-4B4D-87AB-16AB81255B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596DA2-B07E-4492-AE9F-7AC5635797C4}"/>
              </a:ext>
            </a:extLst>
          </p:cNvPr>
          <p:cNvGrpSpPr/>
          <p:nvPr/>
        </p:nvGrpSpPr>
        <p:grpSpPr>
          <a:xfrm>
            <a:off x="1571378" y="4365104"/>
            <a:ext cx="6001244" cy="1029595"/>
            <a:chOff x="1443460" y="4228205"/>
            <a:chExt cx="6001244" cy="1029595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Object 3">
                  <a:extLst>
                    <a:ext uri="{FF2B5EF4-FFF2-40B4-BE49-F238E27FC236}">
                      <a16:creationId xmlns:a16="http://schemas.microsoft.com/office/drawing/2014/main" id="{32EBC3D0-0FE9-42C9-8B99-D7D1EEF4D13B}"/>
                    </a:ext>
                  </a:extLst>
                </p:cNvPr>
                <p:cNvSpPr txBox="1"/>
                <p:nvPr/>
              </p:nvSpPr>
              <p:spPr bwMode="auto">
                <a:xfrm>
                  <a:off x="1443460" y="4265613"/>
                  <a:ext cx="2656680" cy="992187"/>
                </a:xfrm>
                <a:prstGeom prst="rect">
                  <a:avLst/>
                </a:prstGeom>
                <a:noFill/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cs-CZ" sz="240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6" name="Object 3">
                  <a:extLst>
                    <a:ext uri="{FF2B5EF4-FFF2-40B4-BE49-F238E27FC236}">
                      <a16:creationId xmlns:a16="http://schemas.microsoft.com/office/drawing/2014/main" id="{32EBC3D0-0FE9-42C9-8B99-D7D1EEF4D1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443460" y="4265613"/>
                  <a:ext cx="2656680" cy="99218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8" name="Object 3">
                  <a:extLst>
                    <a:ext uri="{FF2B5EF4-FFF2-40B4-BE49-F238E27FC236}">
                      <a16:creationId xmlns:a16="http://schemas.microsoft.com/office/drawing/2014/main" id="{65D05707-2D53-4AE3-BD79-ECC853C26BEB}"/>
                    </a:ext>
                  </a:extLst>
                </p:cNvPr>
                <p:cNvSpPr txBox="1"/>
                <p:nvPr/>
              </p:nvSpPr>
              <p:spPr bwMode="auto">
                <a:xfrm>
                  <a:off x="4788024" y="4265613"/>
                  <a:ext cx="2656680" cy="992187"/>
                </a:xfrm>
                <a:prstGeom prst="rect">
                  <a:avLst/>
                </a:prstGeom>
                <a:noFill/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 anchor="ctr">
                  <a:no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US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p>
                              <m:sSup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  <m:sup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p>
                            </m:sSup>
                            <m:sSub>
                              <m:sSubPr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e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sz="2400" dirty="0"/>
                </a:p>
              </p:txBody>
            </p:sp>
          </mc:Choice>
          <mc:Fallback>
            <p:sp>
              <p:nvSpPr>
                <p:cNvPr id="8" name="Object 3">
                  <a:extLst>
                    <a:ext uri="{FF2B5EF4-FFF2-40B4-BE49-F238E27FC236}">
                      <a16:creationId xmlns:a16="http://schemas.microsoft.com/office/drawing/2014/main" id="{65D05707-2D53-4AE3-BD79-ECC853C26BE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88024" y="4265613"/>
                  <a:ext cx="2656680" cy="9921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 w="38100">
                  <a:solidFill>
                    <a:srgbClr val="FFFFFF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Arrow: Right 8">
              <a:extLst>
                <a:ext uri="{FF2B5EF4-FFF2-40B4-BE49-F238E27FC236}">
                  <a16:creationId xmlns:a16="http://schemas.microsoft.com/office/drawing/2014/main" id="{FE8922E1-D335-4635-81F5-DD1FB5FF4B96}"/>
                </a:ext>
              </a:extLst>
            </p:cNvPr>
            <p:cNvSpPr/>
            <p:nvPr/>
          </p:nvSpPr>
          <p:spPr>
            <a:xfrm>
              <a:off x="4080234" y="4707979"/>
              <a:ext cx="471860" cy="107454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2F8E5C5-40F2-4156-BBD6-6C78EA6AD8C2}"/>
                </a:ext>
              </a:extLst>
            </p:cNvPr>
            <p:cNvSpPr txBox="1"/>
            <p:nvPr/>
          </p:nvSpPr>
          <p:spPr>
            <a:xfrm>
              <a:off x="2585110" y="4235191"/>
              <a:ext cx="288032" cy="243463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500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48A3BE9-F50F-4D8B-8293-C2BF92BC0F1C}"/>
                </a:ext>
              </a:extLst>
            </p:cNvPr>
            <p:cNvSpPr txBox="1"/>
            <p:nvPr/>
          </p:nvSpPr>
          <p:spPr>
            <a:xfrm>
              <a:off x="5924822" y="4228205"/>
              <a:ext cx="288032" cy="243463"/>
            </a:xfrm>
            <a:prstGeom prst="rect">
              <a:avLst/>
            </a:prstGeom>
            <a:noFill/>
            <a:ln w="22225">
              <a:solidFill>
                <a:srgbClr val="C00000"/>
              </a:solidFill>
            </a:ln>
          </p:spPr>
          <p:txBody>
            <a:bodyPr wrap="square" rtlCol="0">
              <a:noAutofit/>
            </a:bodyPr>
            <a:lstStyle/>
            <a:p>
              <a:endParaRPr lang="en-US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6976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88640"/>
            <a:ext cx="8748464" cy="6669360"/>
          </a:xfrm>
        </p:spPr>
        <p:txBody>
          <a:bodyPr/>
          <a:lstStyle/>
          <a:p>
            <a:pPr>
              <a:buNone/>
            </a:pPr>
            <a:r>
              <a:rPr lang="en-US" sz="1300" dirty="0" err="1">
                <a:latin typeface="Courier New" pitchFamily="49" charset="0"/>
              </a:rPr>
              <a:t>estimateLin</a:t>
            </a:r>
            <a:r>
              <a:rPr lang="en-US" sz="1300" dirty="0">
                <a:latin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)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radiance incident at “x” from the direction 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</a:rPr>
              <a:t>{       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 (“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omegaInAtX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” is pointing *away* from “x”)</a:t>
            </a:r>
            <a:endParaRPr lang="cs-CZ" sz="1300" dirty="0">
              <a:solidFill>
                <a:srgbClr val="00B050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throughput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1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,1,1)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Spectrum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= 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0</a:t>
            </a:r>
            <a:r>
              <a:rPr lang="cs-CZ" sz="1300" dirty="0">
                <a:latin typeface="Courier New" pitchFamily="49" charset="0"/>
                <a:cs typeface="Courier New" pitchFamily="49" charset="0"/>
              </a:rPr>
              <a:t>)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cs-CZ" sz="1300" dirty="0" err="1">
                <a:latin typeface="Courier New" pitchFamily="49" charset="0"/>
                <a:cs typeface="Courier New" pitchFamily="49" charset="0"/>
              </a:rPr>
              <a:t>for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1 to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maxLength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solve only first “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maxLength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” terms of Neumann series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endParaRPr lang="cs-CZ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{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hit 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findNearestIntersection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noIntersection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leaves the scene – it “hits” the background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return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bkgLight.getLe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(x, -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-</a:t>
            </a:r>
            <a:r>
              <a:rPr lang="en-US" sz="1300" dirty="0" err="1">
                <a:latin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</a:rPr>
              <a:t>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omegaOut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</a:p>
          <a:p>
            <a:pPr>
              <a:buNone/>
            </a:pP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  if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isOnLightSource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ray happened to directly hit a light source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    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+= throughput *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getLe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(hit.pos,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“pick up” emission</a:t>
            </a:r>
          </a:p>
          <a:p>
            <a:pPr>
              <a:buNone/>
            </a:pP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   // now estimate the reflected radiance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[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en-US" sz="1300" dirty="0">
                <a:latin typeface="Courier New" pitchFamily="49" charset="0"/>
              </a:rPr>
              <a:t>]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generateRandomDir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(hit)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 at </a:t>
            </a:r>
            <a:r>
              <a:rPr lang="en-US" sz="1300" dirty="0" err="1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hit.pos</a:t>
            </a: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throughput *= 1/</a:t>
            </a:r>
            <a:r>
              <a:rPr lang="en-US" sz="1300" dirty="0" err="1">
                <a:latin typeface="Courier New" pitchFamily="49" charset="0"/>
              </a:rPr>
              <a:t>pdfIn</a:t>
            </a:r>
            <a:r>
              <a:rPr lang="cs-CZ" sz="1300" dirty="0">
                <a:latin typeface="Courier New" pitchFamily="49" charset="0"/>
              </a:rPr>
              <a:t> </a:t>
            </a:r>
            <a:r>
              <a:rPr lang="en-US" sz="1300" dirty="0">
                <a:latin typeface="Courier New" pitchFamily="49" charset="0"/>
              </a:rPr>
              <a:t>* </a:t>
            </a:r>
            <a:r>
              <a:rPr lang="en-US" sz="1300" dirty="0" err="1">
                <a:latin typeface="Courier New" pitchFamily="49" charset="0"/>
              </a:rPr>
              <a:t>brdf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omegaOut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) * </a:t>
            </a:r>
            <a:r>
              <a:rPr lang="en-US" sz="1300" dirty="0">
                <a:latin typeface="Courier New" pitchFamily="49" charset="0"/>
              </a:rPr>
              <a:t>dot(</a:t>
            </a:r>
            <a:r>
              <a:rPr lang="en-US" sz="1300" dirty="0" err="1">
                <a:latin typeface="Courier New" pitchFamily="49" charset="0"/>
              </a:rPr>
              <a:t>hit.n</a:t>
            </a:r>
            <a:r>
              <a:rPr lang="en-US" sz="1300" dirty="0">
                <a:latin typeface="Courier New" pitchFamily="49" charset="0"/>
              </a:rPr>
              <a:t>,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</a:rPr>
              <a:t>)</a:t>
            </a:r>
          </a:p>
          <a:p>
            <a:pPr>
              <a:buNone/>
            </a:pPr>
            <a:endParaRPr lang="en-US" sz="1300" dirty="0">
              <a:latin typeface="Courier New" pitchFamily="49" charset="0"/>
            </a:endParaRP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x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hit.pos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                   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 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omegaInAtX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:=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omegaIn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300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// “recursion”</a:t>
            </a:r>
            <a:endParaRPr lang="en-US" sz="1300" dirty="0"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endParaRPr lang="en-US" sz="1300" dirty="0">
              <a:solidFill>
                <a:srgbClr val="00B050"/>
              </a:solidFill>
              <a:latin typeface="Courier New" pitchFamily="49" charset="0"/>
              <a:cs typeface="Courier New" pitchFamily="49" charset="0"/>
            </a:endParaRP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300" dirty="0" err="1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retu</a:t>
            </a:r>
            <a:r>
              <a:rPr lang="cs-CZ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r</a:t>
            </a:r>
            <a:r>
              <a:rPr lang="en-US" sz="1300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n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300" dirty="0" err="1">
                <a:latin typeface="Courier New" pitchFamily="49" charset="0"/>
                <a:cs typeface="Courier New" pitchFamily="49" charset="0"/>
              </a:rPr>
              <a:t>accum</a:t>
            </a:r>
            <a:r>
              <a:rPr lang="en-US" sz="13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>
              <a:buNone/>
            </a:pPr>
            <a:r>
              <a:rPr lang="en-US" sz="1300" dirty="0">
                <a:latin typeface="Courier New" pitchFamily="49" charset="0"/>
                <a:cs typeface="Courier New" pitchFamily="49" charset="0"/>
              </a:rPr>
              <a:t>}</a:t>
            </a:r>
            <a:endParaRPr lang="en-US" sz="1300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538E6A-0FCA-40CA-AECC-CD6DD9FD4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Advanced 3D Graphics (NPGR010) - J. Vorba 2020</a:t>
            </a:r>
          </a:p>
        </p:txBody>
      </p:sp>
    </p:spTree>
    <p:extLst>
      <p:ext uri="{BB962C8B-B14F-4D97-AF65-F5344CB8AC3E}">
        <p14:creationId xmlns:p14="http://schemas.microsoft.com/office/powerpoint/2010/main" val="1294722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9367</TotalTime>
  <Words>4021</Words>
  <Application>Microsoft Office PowerPoint</Application>
  <PresentationFormat>On-screen Show (4:3)</PresentationFormat>
  <Paragraphs>496</Paragraphs>
  <Slides>57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8" baseType="lpstr">
      <vt:lpstr>Arial</vt:lpstr>
      <vt:lpstr>Arial Black</vt:lpstr>
      <vt:lpstr>Cambria Math</vt:lpstr>
      <vt:lpstr>Courier New</vt:lpstr>
      <vt:lpstr>Garamond</vt:lpstr>
      <vt:lpstr>Georgia</vt:lpstr>
      <vt:lpstr>Lucida Console</vt:lpstr>
      <vt:lpstr>Symbol</vt:lpstr>
      <vt:lpstr>Wingdings</vt:lpstr>
      <vt:lpstr>Hrany</vt:lpstr>
      <vt:lpstr>Rovnice</vt:lpstr>
      <vt:lpstr>Advanced 3D graphics for movies and games (NPGR010)            – Path tracing</vt:lpstr>
      <vt:lpstr>Rendering equation</vt:lpstr>
      <vt:lpstr>Path tracing</vt:lpstr>
      <vt:lpstr>Transport over many paths</vt:lpstr>
      <vt:lpstr>Tracing paths from the (pinhole) camera</vt:lpstr>
      <vt:lpstr>Tracing paths from the (pinhole) camera</vt:lpstr>
      <vt:lpstr>Path tracing, v. 0.1</vt:lpstr>
      <vt:lpstr>Path Tracing – Loop version</vt:lpstr>
      <vt:lpstr>PowerPoint Presentation</vt:lpstr>
      <vt:lpstr>PowerPoint Presentation</vt:lpstr>
      <vt:lpstr>PowerPoint Presentation</vt:lpstr>
      <vt:lpstr>PowerPoint Presentation</vt:lpstr>
      <vt:lpstr>Loop with Russian roulette</vt:lpstr>
      <vt:lpstr>Loop with Russian roulette</vt:lpstr>
      <vt:lpstr>Loop with Russian roulette</vt:lpstr>
      <vt:lpstr>Loop with Russian roulette</vt:lpstr>
      <vt:lpstr>Loop with Russian roulette</vt:lpstr>
      <vt:lpstr>Finish progression</vt:lpstr>
      <vt:lpstr>Loop with Russian roulette – path #2</vt:lpstr>
      <vt:lpstr>Loop with Russian roulette – path #2</vt:lpstr>
      <vt:lpstr>Loop with Russian roulette – path #2</vt:lpstr>
      <vt:lpstr>Loop with Russian roulette – path #2</vt:lpstr>
      <vt:lpstr>Terminating paths – Russian roulette</vt:lpstr>
      <vt:lpstr>Survival probability</vt:lpstr>
      <vt:lpstr>Survival probability</vt:lpstr>
      <vt:lpstr>Survival probability</vt:lpstr>
      <vt:lpstr>Adjoint-driven RR and splitting</vt:lpstr>
      <vt:lpstr>Path tracing, v. 0.1 – with splitting</vt:lpstr>
      <vt:lpstr>Beware of exponential branching!</vt:lpstr>
      <vt:lpstr>PowerPoint Presentation</vt:lpstr>
      <vt:lpstr>Direction sampling – genRandomDir()</vt:lpstr>
      <vt:lpstr>Path guiding</vt:lpstr>
      <vt:lpstr>Path guiding</vt:lpstr>
      <vt:lpstr>Direct illumination calculation in a path tracer</vt:lpstr>
      <vt:lpstr>So far: accumulate TiLe</vt:lpstr>
      <vt:lpstr>Now: at every vertex</vt:lpstr>
      <vt:lpstr>Direct illumination</vt:lpstr>
      <vt:lpstr>Direct illumination: Two strategies</vt:lpstr>
      <vt:lpstr>Two strategies at every vertex</vt:lpstr>
      <vt:lpstr>The use of MIS in a path tracer</vt:lpstr>
      <vt:lpstr>Direct illumination: formulas</vt:lpstr>
      <vt:lpstr>NEE - multiple light sources</vt:lpstr>
      <vt:lpstr>Option 1 – Sum all contributions</vt:lpstr>
      <vt:lpstr>Option 2 – Stochastic sampling</vt:lpstr>
      <vt:lpstr>Option 2 – Choice of PMF</vt:lpstr>
      <vt:lpstr>Option 2 – Choice of PMF</vt:lpstr>
      <vt:lpstr>Efficient many-light methods</vt:lpstr>
      <vt:lpstr>Efficient many-light methods</vt:lpstr>
      <vt:lpstr>Efficient many-light methods</vt:lpstr>
      <vt:lpstr>Build a light hierarchy</vt:lpstr>
      <vt:lpstr>Construct a tree cut given position x</vt:lpstr>
      <vt:lpstr>Learning the lights’ contributions</vt:lpstr>
      <vt:lpstr>Learning the lights’ contributions</vt:lpstr>
      <vt:lpstr>Misc</vt:lpstr>
      <vt:lpstr>Typical numbers of rays cast in the scene</vt:lpstr>
      <vt:lpstr>Summary</vt:lpstr>
      <vt:lpstr>What we have not covered</vt:lpstr>
    </vt:vector>
  </TitlesOfParts>
  <Company>CTU Prague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 tracing - Advanced 3D graphics (NPGR010)</dc:title>
  <dc:creator>Jaroslav Křivánek</dc:creator>
  <cp:lastModifiedBy>Jiri Vorba</cp:lastModifiedBy>
  <cp:revision>3275</cp:revision>
  <dcterms:created xsi:type="dcterms:W3CDTF">2006-11-17T09:10:54Z</dcterms:created>
  <dcterms:modified xsi:type="dcterms:W3CDTF">2020-11-18T14:30:40Z</dcterms:modified>
</cp:coreProperties>
</file>