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52"/>
  </p:notesMasterIdLst>
  <p:sldIdLst>
    <p:sldId id="256" r:id="rId2"/>
    <p:sldId id="261" r:id="rId3"/>
    <p:sldId id="262" r:id="rId4"/>
    <p:sldId id="283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343" r:id="rId13"/>
    <p:sldId id="257" r:id="rId14"/>
    <p:sldId id="271" r:id="rId15"/>
    <p:sldId id="273" r:id="rId16"/>
    <p:sldId id="272" r:id="rId17"/>
    <p:sldId id="274" r:id="rId18"/>
    <p:sldId id="275" r:id="rId19"/>
    <p:sldId id="276" r:id="rId20"/>
    <p:sldId id="277" r:id="rId21"/>
    <p:sldId id="278" r:id="rId22"/>
    <p:sldId id="281" r:id="rId23"/>
    <p:sldId id="279" r:id="rId24"/>
    <p:sldId id="282" r:id="rId25"/>
    <p:sldId id="284" r:id="rId26"/>
    <p:sldId id="285" r:id="rId27"/>
    <p:sldId id="286" r:id="rId28"/>
    <p:sldId id="288" r:id="rId29"/>
    <p:sldId id="287" r:id="rId30"/>
    <p:sldId id="289" r:id="rId31"/>
    <p:sldId id="290" r:id="rId32"/>
    <p:sldId id="329" r:id="rId33"/>
    <p:sldId id="330" r:id="rId34"/>
    <p:sldId id="332" r:id="rId35"/>
    <p:sldId id="331" r:id="rId36"/>
    <p:sldId id="333" r:id="rId37"/>
    <p:sldId id="334" r:id="rId38"/>
    <p:sldId id="325" r:id="rId39"/>
    <p:sldId id="326" r:id="rId40"/>
    <p:sldId id="337" r:id="rId41"/>
    <p:sldId id="339" r:id="rId42"/>
    <p:sldId id="340" r:id="rId43"/>
    <p:sldId id="336" r:id="rId44"/>
    <p:sldId id="338" r:id="rId45"/>
    <p:sldId id="341" r:id="rId46"/>
    <p:sldId id="342" r:id="rId47"/>
    <p:sldId id="328" r:id="rId48"/>
    <p:sldId id="335" r:id="rId49"/>
    <p:sldId id="327" r:id="rId50"/>
    <p:sldId id="324" r:id="rId51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53"/>
    </p:embeddedFont>
    <p:embeddedFont>
      <p:font typeface="Poppins" panose="00000500000000000000" pitchFamily="2" charset="0"/>
      <p:regular r:id="rId54"/>
      <p:bold r:id="rId55"/>
      <p:italic r:id="rId56"/>
      <p:boldItalic r:id="rId57"/>
    </p:embeddedFont>
    <p:embeddedFont>
      <p:font typeface="Poppins ExtraLight" panose="00000300000000000000" pitchFamily="2" charset="0"/>
      <p:regular r:id="rId58"/>
      <p:bold r:id="rId59"/>
      <p:italic r:id="rId60"/>
      <p:boldItalic r:id="rId61"/>
    </p:embeddedFont>
    <p:embeddedFont>
      <p:font typeface="Poppins Light" panose="00000400000000000000" pitchFamily="2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794">
          <p15:clr>
            <a:srgbClr val="9AA0A6"/>
          </p15:clr>
        </p15:guide>
        <p15:guide id="2" pos="862">
          <p15:clr>
            <a:srgbClr val="9AA0A6"/>
          </p15:clr>
        </p15:guide>
        <p15:guide id="3" pos="1202">
          <p15:clr>
            <a:srgbClr val="9AA0A6"/>
          </p15:clr>
        </p15:guide>
        <p15:guide id="4" pos="1270">
          <p15:clr>
            <a:srgbClr val="9AA0A6"/>
          </p15:clr>
        </p15:guide>
        <p15:guide id="5" pos="1610">
          <p15:clr>
            <a:srgbClr val="9AA0A6"/>
          </p15:clr>
        </p15:guide>
        <p15:guide id="6" pos="1678">
          <p15:clr>
            <a:srgbClr val="9AA0A6"/>
          </p15:clr>
        </p15:guide>
        <p15:guide id="7" pos="2018">
          <p15:clr>
            <a:srgbClr val="9AA0A6"/>
          </p15:clr>
        </p15:guide>
        <p15:guide id="8" pos="2086">
          <p15:clr>
            <a:srgbClr val="9AA0A6"/>
          </p15:clr>
        </p15:guide>
        <p15:guide id="9" pos="2426">
          <p15:clr>
            <a:srgbClr val="9AA0A6"/>
          </p15:clr>
        </p15:guide>
        <p15:guide id="10" pos="2494">
          <p15:clr>
            <a:srgbClr val="9AA0A6"/>
          </p15:clr>
        </p15:guide>
        <p15:guide id="11" pos="2835">
          <p15:clr>
            <a:srgbClr val="9AA0A6"/>
          </p15:clr>
        </p15:guide>
        <p15:guide id="12" pos="2903">
          <p15:clr>
            <a:srgbClr val="9AA0A6"/>
          </p15:clr>
        </p15:guide>
        <p15:guide id="13" pos="3243">
          <p15:clr>
            <a:srgbClr val="9AA0A6"/>
          </p15:clr>
        </p15:guide>
        <p15:guide id="14" pos="3311">
          <p15:clr>
            <a:srgbClr val="9AA0A6"/>
          </p15:clr>
        </p15:guide>
        <p15:guide id="15" pos="3651">
          <p15:clr>
            <a:srgbClr val="9AA0A6"/>
          </p15:clr>
        </p15:guide>
        <p15:guide id="16" pos="3719">
          <p15:clr>
            <a:srgbClr val="9AA0A6"/>
          </p15:clr>
        </p15:guide>
        <p15:guide id="17" pos="4059">
          <p15:clr>
            <a:srgbClr val="9AA0A6"/>
          </p15:clr>
        </p15:guide>
        <p15:guide id="18" pos="4127">
          <p15:clr>
            <a:srgbClr val="9AA0A6"/>
          </p15:clr>
        </p15:guide>
        <p15:guide id="19" pos="4467">
          <p15:clr>
            <a:srgbClr val="9AA0A6"/>
          </p15:clr>
        </p15:guide>
        <p15:guide id="20" pos="4535">
          <p15:clr>
            <a:srgbClr val="9AA0A6"/>
          </p15:clr>
        </p15:guide>
        <p15:guide id="21" pos="4876">
          <p15:clr>
            <a:srgbClr val="9AA0A6"/>
          </p15:clr>
        </p15:guide>
        <p15:guide id="22" pos="4944">
          <p15:clr>
            <a:srgbClr val="9AA0A6"/>
          </p15:clr>
        </p15:guide>
        <p15:guide id="2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161C"/>
    <a:srgbClr val="F8B7B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43" autoAdjust="0"/>
    <p:restoredTop sz="88568" autoAdjust="0"/>
  </p:normalViewPr>
  <p:slideViewPr>
    <p:cSldViewPr snapToGrid="0">
      <p:cViewPr varScale="1">
        <p:scale>
          <a:sx n="148" d="100"/>
          <a:sy n="148" d="100"/>
        </p:scale>
        <p:origin x="906" y="120"/>
      </p:cViewPr>
      <p:guideLst>
        <p:guide pos="794"/>
        <p:guide pos="862"/>
        <p:guide pos="1202"/>
        <p:guide pos="1270"/>
        <p:guide pos="1610"/>
        <p:guide pos="1678"/>
        <p:guide pos="2018"/>
        <p:guide pos="2086"/>
        <p:guide pos="2426"/>
        <p:guide pos="2494"/>
        <p:guide pos="2835"/>
        <p:guide pos="2903"/>
        <p:guide pos="3243"/>
        <p:guide pos="3311"/>
        <p:guide pos="3651"/>
        <p:guide pos="3719"/>
        <p:guide pos="4059"/>
        <p:guide pos="4127"/>
        <p:guide pos="4467"/>
        <p:guide pos="4535"/>
        <p:guide pos="4876"/>
        <p:guide pos="4944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a3737b83d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Google Shape;29;ga3737b83d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7742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6753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6d5f6fa13_3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26d5f6fa13_3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46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22b3e1c4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122b3e1c4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22b3e1c4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122b3e1c4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1574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6d5f6fa13_3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26d5f6fa13_3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22b3e1c4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122b3e1c4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5370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22b3e1c4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122b3e1c4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3221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22b3e1c4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122b3e1c4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7533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4259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1746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6d5f6fa13_3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26d5f6fa13_3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5473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7676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0305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7959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8823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283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156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91968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197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6427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92878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PDF must be precise for Monte Carlo integration, estimated pdf would lead to biased rendering.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59268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PDF must be precise for Monte Carlo integration, estimated pdf would lead to biased rendering.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83791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999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59139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18266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74917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6265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48482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6d5f6fa13_3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26d5f6fa13_3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84168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5932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57441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96786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25458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71697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86918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56847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60337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5765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6d5f6fa13_3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26d5f6fa13_3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0675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97783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8787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2832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1275295089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1275295089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1434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8586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3475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61272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8461272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272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- Slide (with section title)" type="title">
  <p:cSld name="TITLE">
    <p:bg>
      <p:bgPr>
        <a:solidFill>
          <a:srgbClr val="F3712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" name="Google Shape;11;p2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Section title</a:t>
            </a:r>
            <a:br>
              <a:rPr lang="en-GB" sz="650"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GB" sz="650">
                <a:solidFill>
                  <a:schemeClr val="accent3"/>
                </a:solidFill>
                <a:latin typeface="Poppins Light"/>
                <a:ea typeface="Poppins Light"/>
                <a:cs typeface="Poppins Light"/>
                <a:sym typeface="Poppins Light"/>
              </a:rPr>
              <a:t>Page title</a:t>
            </a:r>
            <a:endParaRPr sz="650">
              <a:solidFill>
                <a:schemeClr val="accent3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" y="4467598"/>
            <a:ext cx="2359790" cy="67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5602" y="2180950"/>
            <a:ext cx="248400" cy="2286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6">
          <p15:clr>
            <a:srgbClr val="FA7B17"/>
          </p15:clr>
        </p15:guide>
        <p15:guide id="2" pos="427">
          <p15:clr>
            <a:srgbClr val="FA7B17"/>
          </p15:clr>
        </p15:guide>
        <p15:guide id="3" pos="5337">
          <p15:clr>
            <a:srgbClr val="FA7B17"/>
          </p15:clr>
        </p15:guide>
        <p15:guide id="4" orient="horz" pos="2814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- Slide (without section title)">
  <p:cSld name="TITLE_2_2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" y="4468475"/>
            <a:ext cx="1866515" cy="6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5588" y="2195988"/>
            <a:ext cx="248400" cy="2286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6">
          <p15:clr>
            <a:srgbClr val="FA7B17"/>
          </p15:clr>
        </p15:guide>
        <p15:guide id="2" pos="427">
          <p15:clr>
            <a:srgbClr val="FA7B17"/>
          </p15:clr>
        </p15:guide>
        <p15:guide id="3" pos="5337">
          <p15:clr>
            <a:srgbClr val="FA7B17"/>
          </p15:clr>
        </p15:guide>
        <p15:guide id="4" orient="horz" pos="2814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- Slide (just grey logos)">
  <p:cSld name="TITLE_2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895588" y="2188913"/>
            <a:ext cx="248400" cy="2286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6">
          <p15:clr>
            <a:srgbClr val="FA7B17"/>
          </p15:clr>
        </p15:guide>
        <p15:guide id="2" pos="427">
          <p15:clr>
            <a:srgbClr val="FA7B17"/>
          </p15:clr>
        </p15:guide>
        <p15:guide id="3" pos="5337">
          <p15:clr>
            <a:srgbClr val="FA7B17"/>
          </p15:clr>
        </p15:guide>
        <p15:guide id="4" orient="horz" pos="2814">
          <p15:clr>
            <a:srgbClr val="FA7B17"/>
          </p15:clr>
        </p15:guide>
        <p15:guide id="5" orient="horz" pos="1379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 Full bleed slide - tagline in white">
  <p:cSld name="TITLE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" name="Google Shape;2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" y="4468475"/>
            <a:ext cx="1866515" cy="67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6">
          <p15:clr>
            <a:srgbClr val="FA7B17"/>
          </p15:clr>
        </p15:guide>
        <p15:guide id="2" pos="427">
          <p15:clr>
            <a:srgbClr val="FA7B17"/>
          </p15:clr>
        </p15:guide>
        <p15:guide id="3" pos="5337">
          <p15:clr>
            <a:srgbClr val="FA7B17"/>
          </p15:clr>
        </p15:guide>
        <p15:guide id="4" orient="horz" pos="2814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- Full bleed Chaos Corona - white logo">
  <p:cSld name="TITLE_1_1_1">
    <p:bg>
      <p:bgPr>
        <a:solidFill>
          <a:schemeClr val="accent3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" name="Google Shape;2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" y="4467598"/>
            <a:ext cx="2359790" cy="67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6">
          <p15:clr>
            <a:srgbClr val="FA7B17"/>
          </p15:clr>
        </p15:guide>
        <p15:guide id="2" pos="427">
          <p15:clr>
            <a:srgbClr val="FA7B17"/>
          </p15:clr>
        </p15:guide>
        <p15:guide id="3" pos="5337">
          <p15:clr>
            <a:srgbClr val="FA7B17"/>
          </p15:clr>
        </p15:guide>
        <p15:guide id="4" orient="horz" pos="2814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3847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/>
          <p:nvPr/>
        </p:nvSpPr>
        <p:spPr>
          <a:xfrm>
            <a:off x="5877000" y="3135400"/>
            <a:ext cx="23013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33" name="Google Shape;33;p7"/>
          <p:cNvSpPr txBox="1"/>
          <p:nvPr/>
        </p:nvSpPr>
        <p:spPr>
          <a:xfrm>
            <a:off x="5877000" y="4300800"/>
            <a:ext cx="12723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 dirty="0">
                <a:solidFill>
                  <a:schemeClr val="dk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Martin </a:t>
            </a:r>
            <a:r>
              <a:rPr lang="en-GB" sz="1450" dirty="0" err="1">
                <a:solidFill>
                  <a:schemeClr val="dk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Šik</a:t>
            </a:r>
            <a:r>
              <a:rPr lang="en-GB" sz="1450" dirty="0">
                <a:solidFill>
                  <a:schemeClr val="dk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 2024</a:t>
            </a:r>
            <a:endParaRPr sz="1450" dirty="0">
              <a:solidFill>
                <a:schemeClr val="dk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pic>
        <p:nvPicPr>
          <p:cNvPr id="34" name="Google Shape;3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7000" y="2190425"/>
            <a:ext cx="1393051" cy="4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aguar CG Visualization">
            <a:extLst>
              <a:ext uri="{FF2B5EF4-FFF2-40B4-BE49-F238E27FC236}">
                <a16:creationId xmlns:a16="http://schemas.microsoft.com/office/drawing/2014/main" id="{F4812B70-07CF-FEB9-FAE8-6E0467950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25" y="654722"/>
            <a:ext cx="5616376" cy="374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C9F20-69EE-9437-A8F5-554F4D86C836}"/>
              </a:ext>
            </a:extLst>
          </p:cNvPr>
          <p:cNvSpPr txBox="1"/>
          <p:nvPr/>
        </p:nvSpPr>
        <p:spPr>
          <a:xfrm>
            <a:off x="1698825" y="4134441"/>
            <a:ext cx="11240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Hongyu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Yang</a:t>
            </a:r>
            <a:endParaRPr lang="en-US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57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ntitled by Dmitry Leonovich">
            <a:extLst>
              <a:ext uri="{FF2B5EF4-FFF2-40B4-BE49-F238E27FC236}">
                <a16:creationId xmlns:a16="http://schemas.microsoft.com/office/drawing/2014/main" id="{2F4F3058-467D-8DA7-7D5B-FC2199D9C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2" y="678058"/>
            <a:ext cx="2788495" cy="371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C9F20-69EE-9437-A8F5-554F4D86C836}"/>
              </a:ext>
            </a:extLst>
          </p:cNvPr>
          <p:cNvSpPr txBox="1"/>
          <p:nvPr/>
        </p:nvSpPr>
        <p:spPr>
          <a:xfrm>
            <a:off x="1748112" y="4134442"/>
            <a:ext cx="1430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Dmitry </a:t>
            </a:r>
            <a:r>
              <a:rPr lang="en-US" sz="11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Leonovich</a:t>
            </a:r>
            <a:endParaRPr lang="en-US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ACD3D820-4750-26C4-2023-41B5D45FD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85" y="678058"/>
            <a:ext cx="3153409" cy="371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093439-917F-C24C-2D7A-9762AD1B5474}"/>
              </a:ext>
            </a:extLst>
          </p:cNvPr>
          <p:cNvSpPr txBox="1"/>
          <p:nvPr/>
        </p:nvSpPr>
        <p:spPr>
          <a:xfrm>
            <a:off x="4650787" y="4134442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Bégin Luc</a:t>
            </a:r>
            <a:endParaRPr lang="en-US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12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2"/>
          <p:cNvSpPr txBox="1"/>
          <p:nvPr/>
        </p:nvSpPr>
        <p:spPr>
          <a:xfrm>
            <a:off x="731850" y="1656600"/>
            <a:ext cx="52308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Depth of field</a:t>
            </a:r>
            <a:endParaRPr sz="40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424344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oy car&#10;&#10;Description automatically generated">
            <a:extLst>
              <a:ext uri="{FF2B5EF4-FFF2-40B4-BE49-F238E27FC236}">
                <a16:creationId xmlns:a16="http://schemas.microsoft.com/office/drawing/2014/main" id="{02EB2C91-AEF2-9FA0-5569-5874C942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057" y="1822901"/>
            <a:ext cx="3989194" cy="2243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B1ABBE-F30B-F503-B62E-999323DF21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3749" y="1822901"/>
            <a:ext cx="3989194" cy="2243921"/>
          </a:xfrm>
          <a:prstGeom prst="rect">
            <a:avLst/>
          </a:prstGeom>
        </p:spPr>
      </p:pic>
      <p:sp>
        <p:nvSpPr>
          <p:cNvPr id="39" name="Google Shape;39;p8"/>
          <p:cNvSpPr txBox="1"/>
          <p:nvPr/>
        </p:nvSpPr>
        <p:spPr>
          <a:xfrm>
            <a:off x="2016000" y="857150"/>
            <a:ext cx="52869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Rendering with limited depth of field 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" name="Google Shape;40;p8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43" name="Google Shape;43;p8"/>
          <p:cNvSpPr txBox="1"/>
          <p:nvPr/>
        </p:nvSpPr>
        <p:spPr>
          <a:xfrm>
            <a:off x="483749" y="1822901"/>
            <a:ext cx="1419300" cy="338700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Without DOF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44" name="Google Shape;44;p8"/>
          <p:cNvSpPr txBox="1"/>
          <p:nvPr/>
        </p:nvSpPr>
        <p:spPr>
          <a:xfrm>
            <a:off x="4671057" y="1822901"/>
            <a:ext cx="1485000" cy="338700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With DOF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D677A0-C467-B59A-E5AE-C357F3E67FD6}"/>
              </a:ext>
            </a:extLst>
          </p:cNvPr>
          <p:cNvSpPr/>
          <p:nvPr/>
        </p:nvSpPr>
        <p:spPr>
          <a:xfrm>
            <a:off x="6294612" y="2094271"/>
            <a:ext cx="466049" cy="4458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toy car&#10;&#10;Description automatically generated">
            <a:extLst>
              <a:ext uri="{FF2B5EF4-FFF2-40B4-BE49-F238E27FC236}">
                <a16:creationId xmlns:a16="http://schemas.microsoft.com/office/drawing/2014/main" id="{4EDBD050-6AF2-2675-77B8-35C122FE7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99" t="12094" r="47618" b="68039"/>
          <a:stretch/>
        </p:blipFill>
        <p:spPr>
          <a:xfrm>
            <a:off x="7380092" y="2842285"/>
            <a:ext cx="1280159" cy="12245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FBA86A-683C-33E8-8CFA-A349D479E7B7}"/>
              </a:ext>
            </a:extLst>
          </p:cNvPr>
          <p:cNvSpPr/>
          <p:nvPr/>
        </p:nvSpPr>
        <p:spPr>
          <a:xfrm>
            <a:off x="7365264" y="2842284"/>
            <a:ext cx="1294987" cy="122453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B1ABBE-F30B-F503-B62E-999323DF21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3749" y="1822901"/>
            <a:ext cx="3989194" cy="2243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7DB838-3EF9-4593-93B9-DFF272960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99" t="12094" r="47618" b="68039"/>
          <a:stretch/>
        </p:blipFill>
        <p:spPr>
          <a:xfrm>
            <a:off x="3165674" y="2842279"/>
            <a:ext cx="1294987" cy="1238722"/>
          </a:xfrm>
          <a:prstGeom prst="rect">
            <a:avLst/>
          </a:prstGeom>
        </p:spPr>
      </p:pic>
      <p:pic>
        <p:nvPicPr>
          <p:cNvPr id="3" name="Picture 2" descr="A close-up of a toy car&#10;&#10;Description automatically generated">
            <a:extLst>
              <a:ext uri="{FF2B5EF4-FFF2-40B4-BE49-F238E27FC236}">
                <a16:creationId xmlns:a16="http://schemas.microsoft.com/office/drawing/2014/main" id="{02EB2C91-AEF2-9FA0-5569-5874C942C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057" y="1822901"/>
            <a:ext cx="3989194" cy="2243922"/>
          </a:xfrm>
          <a:prstGeom prst="rect">
            <a:avLst/>
          </a:prstGeom>
        </p:spPr>
      </p:pic>
      <p:sp>
        <p:nvSpPr>
          <p:cNvPr id="39" name="Google Shape;39;p8"/>
          <p:cNvSpPr txBox="1"/>
          <p:nvPr/>
        </p:nvSpPr>
        <p:spPr>
          <a:xfrm>
            <a:off x="2016000" y="857150"/>
            <a:ext cx="52869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Rendering with limited depth of field 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" name="Google Shape;40;p8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43" name="Google Shape;43;p8"/>
          <p:cNvSpPr txBox="1"/>
          <p:nvPr/>
        </p:nvSpPr>
        <p:spPr>
          <a:xfrm>
            <a:off x="483749" y="1822901"/>
            <a:ext cx="1419300" cy="338524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Corona DOF Solver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44" name="Google Shape;44;p8"/>
          <p:cNvSpPr txBox="1"/>
          <p:nvPr/>
        </p:nvSpPr>
        <p:spPr>
          <a:xfrm>
            <a:off x="4671057" y="1822901"/>
            <a:ext cx="808993" cy="338700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Path tracer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D677A0-C467-B59A-E5AE-C357F3E67FD6}"/>
              </a:ext>
            </a:extLst>
          </p:cNvPr>
          <p:cNvSpPr/>
          <p:nvPr/>
        </p:nvSpPr>
        <p:spPr>
          <a:xfrm>
            <a:off x="6294612" y="2094271"/>
            <a:ext cx="466049" cy="4458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toy car&#10;&#10;Description automatically generated">
            <a:extLst>
              <a:ext uri="{FF2B5EF4-FFF2-40B4-BE49-F238E27FC236}">
                <a16:creationId xmlns:a16="http://schemas.microsoft.com/office/drawing/2014/main" id="{4EDBD050-6AF2-2675-77B8-35C122FE7D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99" t="12094" r="47618" b="68039"/>
          <a:stretch/>
        </p:blipFill>
        <p:spPr>
          <a:xfrm>
            <a:off x="7380092" y="2842285"/>
            <a:ext cx="1280159" cy="12245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FBA86A-683C-33E8-8CFA-A349D479E7B7}"/>
              </a:ext>
            </a:extLst>
          </p:cNvPr>
          <p:cNvSpPr/>
          <p:nvPr/>
        </p:nvSpPr>
        <p:spPr>
          <a:xfrm>
            <a:off x="7365264" y="2842284"/>
            <a:ext cx="1294987" cy="122453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14E02-87E9-1B23-7A98-C8A808D3268E}"/>
              </a:ext>
            </a:extLst>
          </p:cNvPr>
          <p:cNvSpPr/>
          <p:nvPr/>
        </p:nvSpPr>
        <p:spPr>
          <a:xfrm>
            <a:off x="2101163" y="2094269"/>
            <a:ext cx="466049" cy="4458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301F1C-55CA-0231-C561-E89A4E04B0AF}"/>
              </a:ext>
            </a:extLst>
          </p:cNvPr>
          <p:cNvSpPr/>
          <p:nvPr/>
        </p:nvSpPr>
        <p:spPr>
          <a:xfrm>
            <a:off x="3171815" y="2842282"/>
            <a:ext cx="1294987" cy="122453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06077F-106D-309A-19CA-0E4FBC6277C2}"/>
              </a:ext>
            </a:extLst>
          </p:cNvPr>
          <p:cNvSpPr txBox="1"/>
          <p:nvPr/>
        </p:nvSpPr>
        <p:spPr>
          <a:xfrm>
            <a:off x="3820202" y="4202189"/>
            <a:ext cx="1701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Speedup: 13x !!!</a:t>
            </a:r>
          </a:p>
        </p:txBody>
      </p:sp>
    </p:spTree>
    <p:extLst>
      <p:ext uri="{BB962C8B-B14F-4D97-AF65-F5344CB8AC3E}">
        <p14:creationId xmlns:p14="http://schemas.microsoft.com/office/powerpoint/2010/main" val="1057649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2"/>
          <p:cNvSpPr txBox="1"/>
          <p:nvPr/>
        </p:nvSpPr>
        <p:spPr>
          <a:xfrm>
            <a:off x="731850" y="1656600"/>
            <a:ext cx="52308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Background &amp; Problem explanation</a:t>
            </a:r>
            <a:endParaRPr sz="40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teapot with a lid&#10;&#10;Description automatically generated">
            <a:extLst>
              <a:ext uri="{FF2B5EF4-FFF2-40B4-BE49-F238E27FC236}">
                <a16:creationId xmlns:a16="http://schemas.microsoft.com/office/drawing/2014/main" id="{E2C38C55-CD7C-E286-EBDB-12ED909E0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520" y="1732259"/>
            <a:ext cx="3810000" cy="2857500"/>
          </a:xfrm>
          <a:prstGeom prst="rect">
            <a:avLst/>
          </a:prstGeom>
        </p:spPr>
      </p:pic>
      <p:sp>
        <p:nvSpPr>
          <p:cNvPr id="39" name="Google Shape;39;p8"/>
          <p:cNvSpPr txBox="1"/>
          <p:nvPr/>
        </p:nvSpPr>
        <p:spPr>
          <a:xfrm>
            <a:off x="2016000" y="857150"/>
            <a:ext cx="52869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Monte-Carlo </a:t>
            </a:r>
            <a:r>
              <a:rPr lang="en-US" sz="2000" b="1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pathtracer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" name="Google Shape;40;p8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F67497D-49B3-630E-D024-A9D55F11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90" y="2781382"/>
            <a:ext cx="1423698" cy="11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217D7FF-EE4F-387D-D6C4-467EE42CCCB6}"/>
              </a:ext>
            </a:extLst>
          </p:cNvPr>
          <p:cNvSpPr/>
          <p:nvPr/>
        </p:nvSpPr>
        <p:spPr>
          <a:xfrm>
            <a:off x="2563357" y="3046648"/>
            <a:ext cx="177800" cy="177800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689E8B-D834-A9B2-A48A-594C155F82E3}"/>
              </a:ext>
            </a:extLst>
          </p:cNvPr>
          <p:cNvSpPr txBox="1"/>
          <p:nvPr/>
        </p:nvSpPr>
        <p:spPr>
          <a:xfrm>
            <a:off x="2203148" y="2550550"/>
            <a:ext cx="76322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Pixel</a:t>
            </a:r>
            <a:endParaRPr lang="cs-CZ" sz="2400" dirty="0">
              <a:solidFill>
                <a:srgbClr val="56B4E9"/>
              </a:solidFill>
            </a:endParaRPr>
          </a:p>
        </p:txBody>
      </p:sp>
      <p:pic>
        <p:nvPicPr>
          <p:cNvPr id="20" name="Google Shape;66;p10">
            <a:extLst>
              <a:ext uri="{FF2B5EF4-FFF2-40B4-BE49-F238E27FC236}">
                <a16:creationId xmlns:a16="http://schemas.microsoft.com/office/drawing/2014/main" id="{9A4AE0FF-10E9-BAE4-699B-0C7BD61E704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6618000" y="1389809"/>
            <a:ext cx="684900" cy="684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D0E8BA-EAAD-0636-C0E0-FCD8A434D0F5}"/>
              </a:ext>
            </a:extLst>
          </p:cNvPr>
          <p:cNvCxnSpPr>
            <a:cxnSpLocks/>
          </p:cNvCxnSpPr>
          <p:nvPr/>
        </p:nvCxnSpPr>
        <p:spPr>
          <a:xfrm flipV="1">
            <a:off x="6284277" y="1922242"/>
            <a:ext cx="656575" cy="93321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229B83-C767-547B-A327-38B6309C9AA9}"/>
              </a:ext>
            </a:extLst>
          </p:cNvPr>
          <p:cNvCxnSpPr>
            <a:stCxn id="15" idx="3"/>
          </p:cNvCxnSpPr>
          <p:nvPr/>
        </p:nvCxnSpPr>
        <p:spPr>
          <a:xfrm>
            <a:off x="2741157" y="3135548"/>
            <a:ext cx="1183421" cy="72896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7E0C8F7-32DB-AEB7-8E69-87271D638074}"/>
              </a:ext>
            </a:extLst>
          </p:cNvPr>
          <p:cNvCxnSpPr>
            <a:cxnSpLocks/>
          </p:cNvCxnSpPr>
          <p:nvPr/>
        </p:nvCxnSpPr>
        <p:spPr>
          <a:xfrm flipV="1">
            <a:off x="3924578" y="2855454"/>
            <a:ext cx="2359699" cy="100905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FF11550-2E74-BC5D-D71D-52D9C1BB62F2}"/>
              </a:ext>
            </a:extLst>
          </p:cNvPr>
          <p:cNvCxnSpPr>
            <a:cxnSpLocks/>
          </p:cNvCxnSpPr>
          <p:nvPr/>
        </p:nvCxnSpPr>
        <p:spPr>
          <a:xfrm flipV="1">
            <a:off x="6100450" y="1767646"/>
            <a:ext cx="840402" cy="163632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AD64C72-0E80-CD73-01CF-C79D38E99C06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741157" y="3135548"/>
            <a:ext cx="3359293" cy="26842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1380BC3-B90F-988D-6CC5-F28E10C8D0A2}"/>
              </a:ext>
            </a:extLst>
          </p:cNvPr>
          <p:cNvCxnSpPr>
            <a:cxnSpLocks/>
          </p:cNvCxnSpPr>
          <p:nvPr/>
        </p:nvCxnSpPr>
        <p:spPr>
          <a:xfrm flipH="1" flipV="1">
            <a:off x="7030677" y="1767646"/>
            <a:ext cx="1273379" cy="124014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27D77F6-7AB9-32BE-5238-80B91778115D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741157" y="3135548"/>
            <a:ext cx="3632945" cy="61087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B41237A-93BA-1518-E00D-55CBC00D7198}"/>
              </a:ext>
            </a:extLst>
          </p:cNvPr>
          <p:cNvCxnSpPr>
            <a:cxnSpLocks/>
          </p:cNvCxnSpPr>
          <p:nvPr/>
        </p:nvCxnSpPr>
        <p:spPr>
          <a:xfrm flipV="1">
            <a:off x="6374102" y="3007854"/>
            <a:ext cx="1929954" cy="73850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41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/>
        </p:nvSpPr>
        <p:spPr>
          <a:xfrm>
            <a:off x="2016000" y="857150"/>
            <a:ext cx="52869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Pinhole Camera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" name="Google Shape;40;p8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17D7FF-EE4F-387D-D6C4-467EE42CCCB6}"/>
              </a:ext>
            </a:extLst>
          </p:cNvPr>
          <p:cNvSpPr/>
          <p:nvPr/>
        </p:nvSpPr>
        <p:spPr>
          <a:xfrm>
            <a:off x="2032428" y="2541629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BC9F74-0BB1-EF0A-A68D-52A4CE6D39FA}"/>
              </a:ext>
            </a:extLst>
          </p:cNvPr>
          <p:cNvSpPr/>
          <p:nvPr/>
        </p:nvSpPr>
        <p:spPr>
          <a:xfrm>
            <a:off x="2032428" y="1704216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282549-76C6-9402-99F1-8D8295C0A9C7}"/>
              </a:ext>
            </a:extLst>
          </p:cNvPr>
          <p:cNvSpPr/>
          <p:nvPr/>
        </p:nvSpPr>
        <p:spPr>
          <a:xfrm>
            <a:off x="2032428" y="3382164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01B60F-380A-238A-BB69-4FDED628106D}"/>
              </a:ext>
            </a:extLst>
          </p:cNvPr>
          <p:cNvSpPr/>
          <p:nvPr/>
        </p:nvSpPr>
        <p:spPr>
          <a:xfrm>
            <a:off x="2885041" y="2540322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A95974-2E6C-1145-8B54-38DEE4BC8A9F}"/>
              </a:ext>
            </a:extLst>
          </p:cNvPr>
          <p:cNvSpPr/>
          <p:nvPr/>
        </p:nvSpPr>
        <p:spPr>
          <a:xfrm>
            <a:off x="2885041" y="1702909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261F04-B624-0BFD-3733-9728CB37A6A5}"/>
              </a:ext>
            </a:extLst>
          </p:cNvPr>
          <p:cNvSpPr/>
          <p:nvPr/>
        </p:nvSpPr>
        <p:spPr>
          <a:xfrm>
            <a:off x="2885041" y="3380857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12C333-856C-6640-ED9B-4D7F892D8FCA}"/>
              </a:ext>
            </a:extLst>
          </p:cNvPr>
          <p:cNvSpPr/>
          <p:nvPr/>
        </p:nvSpPr>
        <p:spPr>
          <a:xfrm>
            <a:off x="1193163" y="2538319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F04FBF-C622-2287-C6D5-11B32BDC62E8}"/>
              </a:ext>
            </a:extLst>
          </p:cNvPr>
          <p:cNvSpPr/>
          <p:nvPr/>
        </p:nvSpPr>
        <p:spPr>
          <a:xfrm>
            <a:off x="1193163" y="1700906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C55BE-ACB6-89C1-F088-3D5417C80B7B}"/>
              </a:ext>
            </a:extLst>
          </p:cNvPr>
          <p:cNvSpPr/>
          <p:nvPr/>
        </p:nvSpPr>
        <p:spPr>
          <a:xfrm>
            <a:off x="1193163" y="3378854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EF053E-3AE3-0825-A69A-767E6F9809FD}"/>
              </a:ext>
            </a:extLst>
          </p:cNvPr>
          <p:cNvSpPr/>
          <p:nvPr/>
        </p:nvSpPr>
        <p:spPr>
          <a:xfrm>
            <a:off x="927747" y="1600717"/>
            <a:ext cx="3153959" cy="1031183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E6AB9D-D36F-B361-AEB9-206143159093}"/>
              </a:ext>
            </a:extLst>
          </p:cNvPr>
          <p:cNvSpPr/>
          <p:nvPr/>
        </p:nvSpPr>
        <p:spPr>
          <a:xfrm rot="10800000">
            <a:off x="905915" y="3361685"/>
            <a:ext cx="3153959" cy="1031183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D5ABB9-4B17-C9DD-8E21-6CF202C65F35}"/>
              </a:ext>
            </a:extLst>
          </p:cNvPr>
          <p:cNvSpPr/>
          <p:nvPr/>
        </p:nvSpPr>
        <p:spPr>
          <a:xfrm rot="16200000">
            <a:off x="75381" y="2659147"/>
            <a:ext cx="3153959" cy="1031183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56CF02-42DF-77E6-21F0-E12261D003EB}"/>
              </a:ext>
            </a:extLst>
          </p:cNvPr>
          <p:cNvSpPr/>
          <p:nvPr/>
        </p:nvSpPr>
        <p:spPr>
          <a:xfrm rot="5400000">
            <a:off x="2047123" y="2612234"/>
            <a:ext cx="3153959" cy="1031183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689E8B-D834-A9B2-A48A-594C155F82E3}"/>
              </a:ext>
            </a:extLst>
          </p:cNvPr>
          <p:cNvSpPr txBox="1"/>
          <p:nvPr/>
        </p:nvSpPr>
        <p:spPr>
          <a:xfrm>
            <a:off x="2020809" y="2131559"/>
            <a:ext cx="76322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Pixel</a:t>
            </a:r>
            <a:endParaRPr lang="cs-CZ" sz="2400" dirty="0">
              <a:solidFill>
                <a:srgbClr val="56B4E9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826D76-9915-301B-72D3-9BFBA8E5A3E8}"/>
              </a:ext>
            </a:extLst>
          </p:cNvPr>
          <p:cNvSpPr/>
          <p:nvPr/>
        </p:nvSpPr>
        <p:spPr>
          <a:xfrm>
            <a:off x="4624066" y="2935815"/>
            <a:ext cx="178327" cy="1783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412FE08-87DC-CEDA-A761-5DBA2815A06C}"/>
              </a:ext>
            </a:extLst>
          </p:cNvPr>
          <p:cNvSpPr/>
          <p:nvPr/>
        </p:nvSpPr>
        <p:spPr>
          <a:xfrm>
            <a:off x="2494655" y="2734476"/>
            <a:ext cx="103376" cy="10337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9171C7-91A8-D598-2C22-3367B64C4CCA}"/>
              </a:ext>
            </a:extLst>
          </p:cNvPr>
          <p:cNvSpPr txBox="1"/>
          <p:nvPr/>
        </p:nvSpPr>
        <p:spPr>
          <a:xfrm>
            <a:off x="4106117" y="2483350"/>
            <a:ext cx="121379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Pinhole</a:t>
            </a:r>
            <a:endParaRPr lang="cs-CZ" sz="2400" dirty="0">
              <a:solidFill>
                <a:srgbClr val="56B4E9"/>
              </a:solidFill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1380BC3-B90F-988D-6CC5-F28E10C8D0A2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2494655" y="2786164"/>
            <a:ext cx="5254387" cy="55415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7D98B92-619C-4F95-C644-CC12C117EA65}"/>
              </a:ext>
            </a:extLst>
          </p:cNvPr>
          <p:cNvSpPr/>
          <p:nvPr/>
        </p:nvSpPr>
        <p:spPr>
          <a:xfrm>
            <a:off x="2652228" y="3166990"/>
            <a:ext cx="103376" cy="10337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EA3EB63-D97C-9C2F-CCD5-2C09443E7873}"/>
              </a:ext>
            </a:extLst>
          </p:cNvPr>
          <p:cNvCxnSpPr>
            <a:cxnSpLocks/>
            <a:stCxn id="35" idx="2"/>
          </p:cNvCxnSpPr>
          <p:nvPr/>
        </p:nvCxnSpPr>
        <p:spPr>
          <a:xfrm flipV="1">
            <a:off x="2652228" y="2704982"/>
            <a:ext cx="5096814" cy="51369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ED701475-EA8C-7D8E-FD53-984231839D61}"/>
              </a:ext>
            </a:extLst>
          </p:cNvPr>
          <p:cNvSpPr/>
          <p:nvPr/>
        </p:nvSpPr>
        <p:spPr>
          <a:xfrm>
            <a:off x="2201751" y="3032133"/>
            <a:ext cx="103376" cy="10337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B8B1021-D16F-A9ED-37A5-3E8EE86A1B17}"/>
              </a:ext>
            </a:extLst>
          </p:cNvPr>
          <p:cNvCxnSpPr>
            <a:cxnSpLocks/>
            <a:stCxn id="41" idx="2"/>
          </p:cNvCxnSpPr>
          <p:nvPr/>
        </p:nvCxnSpPr>
        <p:spPr>
          <a:xfrm flipV="1">
            <a:off x="2201751" y="2935815"/>
            <a:ext cx="5780897" cy="14800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7" name="Picture 2">
            <a:extLst>
              <a:ext uri="{FF2B5EF4-FFF2-40B4-BE49-F238E27FC236}">
                <a16:creationId xmlns:a16="http://schemas.microsoft.com/office/drawing/2014/main" id="{A4603817-1AE2-C6BF-9FFB-53BE2DB5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09" y="331511"/>
            <a:ext cx="1423698" cy="11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64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/>
        </p:nvSpPr>
        <p:spPr>
          <a:xfrm>
            <a:off x="2016000" y="857150"/>
            <a:ext cx="52869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Thin-lens Camera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" name="Google Shape;40;p8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17D7FF-EE4F-387D-D6C4-467EE42CCCB6}"/>
              </a:ext>
            </a:extLst>
          </p:cNvPr>
          <p:cNvSpPr/>
          <p:nvPr/>
        </p:nvSpPr>
        <p:spPr>
          <a:xfrm>
            <a:off x="2032428" y="2541629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BC9F74-0BB1-EF0A-A68D-52A4CE6D39FA}"/>
              </a:ext>
            </a:extLst>
          </p:cNvPr>
          <p:cNvSpPr/>
          <p:nvPr/>
        </p:nvSpPr>
        <p:spPr>
          <a:xfrm>
            <a:off x="2032428" y="1704216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282549-76C6-9402-99F1-8D8295C0A9C7}"/>
              </a:ext>
            </a:extLst>
          </p:cNvPr>
          <p:cNvSpPr/>
          <p:nvPr/>
        </p:nvSpPr>
        <p:spPr>
          <a:xfrm>
            <a:off x="2032428" y="3382164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01B60F-380A-238A-BB69-4FDED628106D}"/>
              </a:ext>
            </a:extLst>
          </p:cNvPr>
          <p:cNvSpPr/>
          <p:nvPr/>
        </p:nvSpPr>
        <p:spPr>
          <a:xfrm>
            <a:off x="2885041" y="2540322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A95974-2E6C-1145-8B54-38DEE4BC8A9F}"/>
              </a:ext>
            </a:extLst>
          </p:cNvPr>
          <p:cNvSpPr/>
          <p:nvPr/>
        </p:nvSpPr>
        <p:spPr>
          <a:xfrm>
            <a:off x="2885041" y="1702909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261F04-B624-0BFD-3733-9728CB37A6A5}"/>
              </a:ext>
            </a:extLst>
          </p:cNvPr>
          <p:cNvSpPr/>
          <p:nvPr/>
        </p:nvSpPr>
        <p:spPr>
          <a:xfrm>
            <a:off x="2885041" y="3380857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12C333-856C-6640-ED9B-4D7F892D8FCA}"/>
              </a:ext>
            </a:extLst>
          </p:cNvPr>
          <p:cNvSpPr/>
          <p:nvPr/>
        </p:nvSpPr>
        <p:spPr>
          <a:xfrm>
            <a:off x="1193163" y="2538319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F04FBF-C622-2287-C6D5-11B32BDC62E8}"/>
              </a:ext>
            </a:extLst>
          </p:cNvPr>
          <p:cNvSpPr/>
          <p:nvPr/>
        </p:nvSpPr>
        <p:spPr>
          <a:xfrm>
            <a:off x="1193163" y="1700906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C55BE-ACB6-89C1-F088-3D5417C80B7B}"/>
              </a:ext>
            </a:extLst>
          </p:cNvPr>
          <p:cNvSpPr/>
          <p:nvPr/>
        </p:nvSpPr>
        <p:spPr>
          <a:xfrm>
            <a:off x="1193163" y="3378854"/>
            <a:ext cx="845394" cy="845394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EF053E-3AE3-0825-A69A-767E6F9809FD}"/>
              </a:ext>
            </a:extLst>
          </p:cNvPr>
          <p:cNvSpPr/>
          <p:nvPr/>
        </p:nvSpPr>
        <p:spPr>
          <a:xfrm>
            <a:off x="927747" y="1600717"/>
            <a:ext cx="3153959" cy="1031183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E6AB9D-D36F-B361-AEB9-206143159093}"/>
              </a:ext>
            </a:extLst>
          </p:cNvPr>
          <p:cNvSpPr/>
          <p:nvPr/>
        </p:nvSpPr>
        <p:spPr>
          <a:xfrm rot="10800000">
            <a:off x="905915" y="3361685"/>
            <a:ext cx="3153959" cy="1031183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D5ABB9-4B17-C9DD-8E21-6CF202C65F35}"/>
              </a:ext>
            </a:extLst>
          </p:cNvPr>
          <p:cNvSpPr/>
          <p:nvPr/>
        </p:nvSpPr>
        <p:spPr>
          <a:xfrm rot="16200000">
            <a:off x="75381" y="2659147"/>
            <a:ext cx="3153959" cy="1031183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56CF02-42DF-77E6-21F0-E12261D003EB}"/>
              </a:ext>
            </a:extLst>
          </p:cNvPr>
          <p:cNvSpPr/>
          <p:nvPr/>
        </p:nvSpPr>
        <p:spPr>
          <a:xfrm rot="5400000">
            <a:off x="2047123" y="2612234"/>
            <a:ext cx="3153959" cy="1031183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689E8B-D834-A9B2-A48A-594C155F82E3}"/>
              </a:ext>
            </a:extLst>
          </p:cNvPr>
          <p:cNvSpPr txBox="1"/>
          <p:nvPr/>
        </p:nvSpPr>
        <p:spPr>
          <a:xfrm>
            <a:off x="2020809" y="2131559"/>
            <a:ext cx="76322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Pixel</a:t>
            </a:r>
            <a:endParaRPr lang="cs-CZ" sz="2400" dirty="0">
              <a:solidFill>
                <a:srgbClr val="56B4E9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826D76-9915-301B-72D3-9BFBA8E5A3E8}"/>
              </a:ext>
            </a:extLst>
          </p:cNvPr>
          <p:cNvSpPr/>
          <p:nvPr/>
        </p:nvSpPr>
        <p:spPr>
          <a:xfrm>
            <a:off x="4624066" y="2329383"/>
            <a:ext cx="178327" cy="134156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9171C7-91A8-D598-2C22-3367B64C4CCA}"/>
              </a:ext>
            </a:extLst>
          </p:cNvPr>
          <p:cNvSpPr txBox="1"/>
          <p:nvPr/>
        </p:nvSpPr>
        <p:spPr>
          <a:xfrm>
            <a:off x="4282588" y="1687403"/>
            <a:ext cx="8531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Lens</a:t>
            </a:r>
            <a:endParaRPr lang="cs-CZ" sz="2400" dirty="0">
              <a:solidFill>
                <a:srgbClr val="56B4E9"/>
              </a:solidFill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1380BC3-B90F-988D-6CC5-F28E10C8D0A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657459" y="2618510"/>
            <a:ext cx="4059376" cy="938973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7" name="Picture 2">
            <a:extLst>
              <a:ext uri="{FF2B5EF4-FFF2-40B4-BE49-F238E27FC236}">
                <a16:creationId xmlns:a16="http://schemas.microsoft.com/office/drawing/2014/main" id="{A4603817-1AE2-C6BF-9FFB-53BE2DB5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09" y="331511"/>
            <a:ext cx="1423698" cy="11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875468-A0F9-B0C0-F2D9-8D0CAEE25AD7}"/>
              </a:ext>
            </a:extLst>
          </p:cNvPr>
          <p:cNvCxnSpPr/>
          <p:nvPr/>
        </p:nvCxnSpPr>
        <p:spPr>
          <a:xfrm>
            <a:off x="7310623" y="1550846"/>
            <a:ext cx="0" cy="319761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9664D9C-27AB-4664-9308-91135BDE9087}"/>
              </a:ext>
            </a:extLst>
          </p:cNvPr>
          <p:cNvSpPr txBox="1"/>
          <p:nvPr/>
        </p:nvSpPr>
        <p:spPr>
          <a:xfrm>
            <a:off x="6421597" y="1038120"/>
            <a:ext cx="177805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Focal plane</a:t>
            </a:r>
            <a:endParaRPr lang="cs-CZ" sz="2400" dirty="0">
              <a:solidFill>
                <a:srgbClr val="56B4E9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412FE08-87DC-CEDA-A761-5DBA2815A06C}"/>
              </a:ext>
            </a:extLst>
          </p:cNvPr>
          <p:cNvSpPr/>
          <p:nvPr/>
        </p:nvSpPr>
        <p:spPr>
          <a:xfrm>
            <a:off x="2494655" y="2734476"/>
            <a:ext cx="103376" cy="10337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A3EF336-44D2-A91B-7B3F-BF7BC54712DE}"/>
              </a:ext>
            </a:extLst>
          </p:cNvPr>
          <p:cNvCxnSpPr>
            <a:stCxn id="27" idx="2"/>
            <a:endCxn id="2" idx="6"/>
          </p:cNvCxnSpPr>
          <p:nvPr/>
        </p:nvCxnSpPr>
        <p:spPr>
          <a:xfrm flipV="1">
            <a:off x="2494655" y="2618510"/>
            <a:ext cx="2266180" cy="16765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4AA977F7-CD02-CA18-CAB9-4CFD6504637F}"/>
              </a:ext>
            </a:extLst>
          </p:cNvPr>
          <p:cNvSpPr/>
          <p:nvPr/>
        </p:nvSpPr>
        <p:spPr>
          <a:xfrm>
            <a:off x="4657459" y="2566822"/>
            <a:ext cx="103376" cy="1033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89F02F6-D233-6085-D2D9-5C9BCBC13859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4657459" y="3218549"/>
            <a:ext cx="4059376" cy="1856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0F34128-A890-21E8-173A-F56AA31215CE}"/>
              </a:ext>
            </a:extLst>
          </p:cNvPr>
          <p:cNvCxnSpPr>
            <a:cxnSpLocks/>
            <a:stCxn id="27" idx="6"/>
            <a:endCxn id="34" idx="6"/>
          </p:cNvCxnSpPr>
          <p:nvPr/>
        </p:nvCxnSpPr>
        <p:spPr>
          <a:xfrm>
            <a:off x="2598031" y="2786164"/>
            <a:ext cx="2162804" cy="43238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E5A80C2-BE97-D1BF-0B61-BE0C0698FD45}"/>
              </a:ext>
            </a:extLst>
          </p:cNvPr>
          <p:cNvSpPr/>
          <p:nvPr/>
        </p:nvSpPr>
        <p:spPr>
          <a:xfrm>
            <a:off x="4657459" y="3166861"/>
            <a:ext cx="103376" cy="1033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F1B7ECD-5EA1-D21F-4625-EDAEF36CF9AC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4657459" y="2877979"/>
            <a:ext cx="4059376" cy="529523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A651A21-B450-EBBC-0E33-44B1F07294A6}"/>
              </a:ext>
            </a:extLst>
          </p:cNvPr>
          <p:cNvCxnSpPr>
            <a:cxnSpLocks/>
            <a:stCxn id="27" idx="2"/>
            <a:endCxn id="46" idx="6"/>
          </p:cNvCxnSpPr>
          <p:nvPr/>
        </p:nvCxnSpPr>
        <p:spPr>
          <a:xfrm>
            <a:off x="2494655" y="2786164"/>
            <a:ext cx="2266180" cy="9181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6E1CC5D7-2179-3709-4067-8A145E15C08E}"/>
              </a:ext>
            </a:extLst>
          </p:cNvPr>
          <p:cNvSpPr/>
          <p:nvPr/>
        </p:nvSpPr>
        <p:spPr>
          <a:xfrm>
            <a:off x="4657459" y="2826291"/>
            <a:ext cx="103376" cy="1033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EEBD5F9-B9D7-8A3D-C08C-1800CA518A83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2494655" y="2786164"/>
            <a:ext cx="4815967" cy="4509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64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 animBg="1"/>
      <p:bldP spid="34" grpId="0" animBg="1"/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Thin-lens Camera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10"/>
          <p:cNvSpPr txBox="1"/>
          <p:nvPr/>
        </p:nvSpPr>
        <p:spPr>
          <a:xfrm>
            <a:off x="2016000" y="1388575"/>
            <a:ext cx="5990400" cy="2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Additional 2 dimensions to integrate</a:t>
            </a:r>
            <a:endParaRPr sz="1000" i="1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Very low probability of hitting important path (light source, highlight)</a:t>
            </a: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Results in </a:t>
            </a:r>
            <a:r>
              <a:rPr lang="en-US" sz="1200" b="1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slow convergence</a:t>
            </a:r>
            <a:endParaRPr sz="1200" b="1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</p:spTree>
    <p:extLst>
      <p:ext uri="{BB962C8B-B14F-4D97-AF65-F5344CB8AC3E}">
        <p14:creationId xmlns:p14="http://schemas.microsoft.com/office/powerpoint/2010/main" val="1466900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Martin </a:t>
            </a:r>
            <a:r>
              <a:rPr lang="cs-CZ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Šik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10"/>
          <p:cNvSpPr txBox="1"/>
          <p:nvPr/>
        </p:nvSpPr>
        <p:spPr>
          <a:xfrm>
            <a:off x="2016000" y="1388575"/>
            <a:ext cx="5990400" cy="2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cs-CZ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Studied PhD in Charles University under the supervision of Jaroslav Křivánek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cs-CZ" sz="1200" i="1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cs-CZ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Focus on (Markov Chain) Monte Carlo Rendering</a:t>
            </a:r>
            <a:endParaRPr sz="10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cs-CZ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Internship in Pixar during the studies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cs-CZ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cs-CZ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Working on Corona  for 8 years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cs-CZ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cs-CZ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Currently leading Corona Rendering Core/Max plugin development</a:t>
            </a: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</p:spTree>
    <p:extLst>
      <p:ext uri="{BB962C8B-B14F-4D97-AF65-F5344CB8AC3E}">
        <p14:creationId xmlns:p14="http://schemas.microsoft.com/office/powerpoint/2010/main" val="4289462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2"/>
          <p:cNvSpPr txBox="1"/>
          <p:nvPr/>
        </p:nvSpPr>
        <p:spPr>
          <a:xfrm>
            <a:off x="731850" y="1656600"/>
            <a:ext cx="52308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Our solution</a:t>
            </a:r>
            <a:endParaRPr sz="40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877421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Our solution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10"/>
          <p:cNvSpPr txBox="1"/>
          <p:nvPr/>
        </p:nvSpPr>
        <p:spPr>
          <a:xfrm>
            <a:off x="2016000" y="1388575"/>
            <a:ext cx="5990400" cy="2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Detect important paths (highlights)</a:t>
            </a:r>
            <a:endParaRPr sz="10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Redistribute their energy to neighboring pixels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</p:spTree>
    <p:extLst>
      <p:ext uri="{BB962C8B-B14F-4D97-AF65-F5344CB8AC3E}">
        <p14:creationId xmlns:p14="http://schemas.microsoft.com/office/powerpoint/2010/main" val="2007581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Important paths detection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10"/>
          <p:cNvSpPr txBox="1"/>
          <p:nvPr/>
        </p:nvSpPr>
        <p:spPr>
          <a:xfrm>
            <a:off x="2016000" y="1388575"/>
            <a:ext cx="5990400" cy="2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Cull paths based on BSDF PDF </a:t>
            </a:r>
          </a:p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       (not effective for </a:t>
            </a:r>
            <a:r>
              <a:rPr lang="en-US" sz="1200" b="1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diffuse BSDFs</a:t>
            </a: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 due to </a:t>
            </a:r>
            <a:r>
              <a:rPr lang="en-US" sz="1200" b="1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poor stratification</a:t>
            </a: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)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Both for GI/Direct illumination</a:t>
            </a: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All direct visible light sources are kept</a:t>
            </a:r>
            <a:endParaRPr lang="en-US" sz="1200" b="1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B5E134-9FE6-6DC7-2ABF-5E6DF41E3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72828" y="2740516"/>
            <a:ext cx="2547394" cy="14329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80EC682-8601-75DC-EE99-3748586CC992}"/>
              </a:ext>
            </a:extLst>
          </p:cNvPr>
          <p:cNvSpPr/>
          <p:nvPr/>
        </p:nvSpPr>
        <p:spPr>
          <a:xfrm>
            <a:off x="3771900" y="3164681"/>
            <a:ext cx="935831" cy="528319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C2D5C7-66DD-3F15-CFFB-B21566419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flipV="1">
            <a:off x="5083368" y="2712385"/>
            <a:ext cx="2547393" cy="14329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308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06A6F16-8F28-FCEE-5BFF-18E17D349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flipV="1">
            <a:off x="514488" y="3043235"/>
            <a:ext cx="2272036" cy="1278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Important paths detection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Google Shape;65;p10"/>
              <p:cNvSpPr txBox="1"/>
              <p:nvPr/>
            </p:nvSpPr>
            <p:spPr>
              <a:xfrm>
                <a:off x="2016000" y="1388575"/>
                <a:ext cx="5990400" cy="221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45720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:r>
                  <a:rPr lang="en-US" sz="1200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Path log-scale </a:t>
                </a:r>
                <a:r>
                  <a:rPr lang="en-US" sz="1200" b="1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intensity </a:t>
                </a:r>
                <a:r>
                  <a:rPr lang="en-US" sz="1200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(contribution)</a:t>
                </a: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:r>
                  <a:rPr lang="en-US" sz="1200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Log-scale </a:t>
                </a:r>
                <a:r>
                  <a:rPr lang="en-US" sz="1200" b="1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circle of confusion</a:t>
                </a:r>
              </a:p>
              <a:p>
                <a:pPr marL="45720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:endParaRPr lang="en-US" sz="1200" b="1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indent="-304800"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:r>
                  <a:rPr lang="en-US" sz="1200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Their</a:t>
                </a:r>
                <a:r>
                  <a:rPr lang="en-US" sz="1200" b="1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 product </a:t>
                </a:r>
                <a:r>
                  <a:rPr lang="en-US" sz="1200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is the probability of redistribution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rgbClr val="252525"/>
                        </a:solidFill>
                        <a:latin typeface="Cambria Math" panose="02040503050406030204" pitchFamily="18" charset="0"/>
                        <a:cs typeface="Poppins Light"/>
                        <a:sym typeface="Poppins Light"/>
                      </a:rPr>
                      <m:t>𝑷</m:t>
                    </m:r>
                  </m:oMath>
                </a14:m>
                <a:endParaRPr lang="en-US" sz="1200" b="1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9144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9144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</p:txBody>
          </p:sp>
        </mc:Choice>
        <mc:Fallback xmlns="">
          <p:sp>
            <p:nvSpPr>
              <p:cNvPr id="65" name="Google Shape;65;p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000" y="1388575"/>
                <a:ext cx="5990400" cy="2218800"/>
              </a:xfrm>
              <a:prstGeom prst="rect">
                <a:avLst/>
              </a:prstGeom>
              <a:blipFill>
                <a:blip r:embed="rId5"/>
                <a:stretch>
                  <a:fillRect t="-21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008495-52FB-822B-69BE-9CAD98FE74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720051" y="3044727"/>
            <a:ext cx="2262104" cy="1272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2DFD43-4EF5-81F5-5E3D-E5550CD0E1EA}"/>
              </a:ext>
            </a:extLst>
          </p:cNvPr>
          <p:cNvSpPr txBox="1"/>
          <p:nvPr/>
        </p:nvSpPr>
        <p:spPr>
          <a:xfrm>
            <a:off x="-42861" y="3561607"/>
            <a:ext cx="608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E02F61-F1BD-7FB9-0BD1-5C452AC78F51}"/>
              </a:ext>
            </a:extLst>
          </p:cNvPr>
          <p:cNvSpPr txBox="1"/>
          <p:nvPr/>
        </p:nvSpPr>
        <p:spPr>
          <a:xfrm>
            <a:off x="3111667" y="3561606"/>
            <a:ext cx="653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LOG</a:t>
            </a:r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29885905-2A6E-76E5-CFE4-6C10210C3610}"/>
              </a:ext>
            </a:extLst>
          </p:cNvPr>
          <p:cNvSpPr/>
          <p:nvPr/>
        </p:nvSpPr>
        <p:spPr>
          <a:xfrm>
            <a:off x="2748714" y="2969813"/>
            <a:ext cx="102794" cy="1433987"/>
          </a:xfrm>
          <a:prstGeom prst="rightBracket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ket 17">
            <a:extLst>
              <a:ext uri="{FF2B5EF4-FFF2-40B4-BE49-F238E27FC236}">
                <a16:creationId xmlns:a16="http://schemas.microsoft.com/office/drawing/2014/main" id="{A174F761-1B81-DB03-10AD-970C8C4A51C1}"/>
              </a:ext>
            </a:extLst>
          </p:cNvPr>
          <p:cNvSpPr/>
          <p:nvPr/>
        </p:nvSpPr>
        <p:spPr>
          <a:xfrm rot="10800000">
            <a:off x="463090" y="2969812"/>
            <a:ext cx="102794" cy="1433987"/>
          </a:xfrm>
          <a:prstGeom prst="rightBracket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ket 18">
            <a:extLst>
              <a:ext uri="{FF2B5EF4-FFF2-40B4-BE49-F238E27FC236}">
                <a16:creationId xmlns:a16="http://schemas.microsoft.com/office/drawing/2014/main" id="{C9D7A12B-0FFC-25AD-BE52-8FF3E50F2CB0}"/>
              </a:ext>
            </a:extLst>
          </p:cNvPr>
          <p:cNvSpPr/>
          <p:nvPr/>
        </p:nvSpPr>
        <p:spPr>
          <a:xfrm>
            <a:off x="5941289" y="2969813"/>
            <a:ext cx="102794" cy="1433987"/>
          </a:xfrm>
          <a:prstGeom prst="rightBracket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F34EC1CB-318B-A881-899F-B3CD749D3407}"/>
              </a:ext>
            </a:extLst>
          </p:cNvPr>
          <p:cNvSpPr/>
          <p:nvPr/>
        </p:nvSpPr>
        <p:spPr>
          <a:xfrm rot="10800000">
            <a:off x="3655665" y="2969812"/>
            <a:ext cx="102794" cy="1433987"/>
          </a:xfrm>
          <a:prstGeom prst="rightBracket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97359105-560C-B8F9-985E-45F7298DDD5C}"/>
              </a:ext>
            </a:extLst>
          </p:cNvPr>
          <p:cNvSpPr/>
          <p:nvPr/>
        </p:nvSpPr>
        <p:spPr>
          <a:xfrm>
            <a:off x="2946546" y="3575247"/>
            <a:ext cx="245027" cy="26846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quals 21">
            <a:extLst>
              <a:ext uri="{FF2B5EF4-FFF2-40B4-BE49-F238E27FC236}">
                <a16:creationId xmlns:a16="http://schemas.microsoft.com/office/drawing/2014/main" id="{262440E2-6CA4-1B6D-B041-E76B268FCBD9}"/>
              </a:ext>
            </a:extLst>
          </p:cNvPr>
          <p:cNvSpPr/>
          <p:nvPr/>
        </p:nvSpPr>
        <p:spPr>
          <a:xfrm>
            <a:off x="6130948" y="3511636"/>
            <a:ext cx="379778" cy="268464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6253A29-3D18-AC1B-54ED-CC4991BEA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10800000" flipH="1">
            <a:off x="6572791" y="3043237"/>
            <a:ext cx="2262103" cy="1272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C3019E8-2243-2E40-3059-65B364E7FBD2}"/>
              </a:ext>
            </a:extLst>
          </p:cNvPr>
          <p:cNvSpPr txBox="1"/>
          <p:nvPr/>
        </p:nvSpPr>
        <p:spPr>
          <a:xfrm>
            <a:off x="1099500" y="2735460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Intensity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A24E4A-BE3E-6986-4D9F-864A03A95C10}"/>
              </a:ext>
            </a:extLst>
          </p:cNvPr>
          <p:cNvSpPr txBox="1"/>
          <p:nvPr/>
        </p:nvSpPr>
        <p:spPr>
          <a:xfrm>
            <a:off x="4019109" y="2735459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Circle of confusion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E7F7B1-E4B2-983A-989F-BEA5E5298A13}"/>
              </a:ext>
            </a:extLst>
          </p:cNvPr>
          <p:cNvSpPr txBox="1"/>
          <p:nvPr/>
        </p:nvSpPr>
        <p:spPr>
          <a:xfrm>
            <a:off x="6631272" y="2749149"/>
            <a:ext cx="2145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Redistribution probability</a:t>
            </a:r>
          </a:p>
        </p:txBody>
      </p:sp>
    </p:spTree>
    <p:extLst>
      <p:ext uri="{BB962C8B-B14F-4D97-AF65-F5344CB8AC3E}">
        <p14:creationId xmlns:p14="http://schemas.microsoft.com/office/powerpoint/2010/main" val="275112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Important paths detection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Google Shape;65;p10"/>
              <p:cNvSpPr txBox="1"/>
              <p:nvPr/>
            </p:nvSpPr>
            <p:spPr>
              <a:xfrm>
                <a:off x="2016000" y="1388575"/>
                <a:ext cx="5990400" cy="221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45720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:r>
                  <a:rPr lang="en-US" sz="1200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User selects budget for redistribution</a:t>
                </a: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:r>
                  <a:rPr lang="en-US" sz="1200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Default is 5% of overall rays – still allows for significant speed</a:t>
                </a:r>
                <a:endParaRPr lang="en-US" sz="1200" b="1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:endParaRPr lang="en-US" sz="1200" b="1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:r>
                  <a:rPr lang="en-US" sz="1200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Redistribution probability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rgbClr val="252525"/>
                        </a:solidFill>
                        <a:latin typeface="Cambria Math" panose="02040503050406030204" pitchFamily="18" charset="0"/>
                        <a:cs typeface="Poppins Light"/>
                        <a:sym typeface="Poppins Light"/>
                      </a:rPr>
                      <m:t>𝑷</m:t>
                    </m:r>
                  </m:oMath>
                </a14:m>
                <a:r>
                  <a:rPr lang="en-US" sz="1200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 scaled by the budget</a:t>
                </a:r>
              </a:p>
              <a:p>
                <a:pPr marL="45720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:endParaRPr lang="en-US"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:r>
                  <a:rPr lang="en-US" sz="1200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Redistribute paths with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rgbClr val="252525"/>
                        </a:solidFill>
                        <a:latin typeface="Cambria Math" panose="02040503050406030204" pitchFamily="18" charset="0"/>
                        <a:cs typeface="Poppins Light"/>
                        <a:sym typeface="Poppins Light"/>
                      </a:rPr>
                      <m:t>𝑷</m:t>
                    </m:r>
                  </m:oMath>
                </a14:m>
                <a:r>
                  <a:rPr lang="en-US" sz="1200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 over threshold</a:t>
                </a: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9144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9144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</p:txBody>
          </p:sp>
        </mc:Choice>
        <mc:Fallback xmlns="">
          <p:sp>
            <p:nvSpPr>
              <p:cNvPr id="65" name="Google Shape;65;p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000" y="1388575"/>
                <a:ext cx="5990400" cy="2218800"/>
              </a:xfrm>
              <a:prstGeom prst="rect">
                <a:avLst/>
              </a:prstGeom>
              <a:blipFill>
                <a:blip r:embed="rId3"/>
                <a:stretch>
                  <a:fillRect t="-21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</p:spTree>
    <p:extLst>
      <p:ext uri="{BB962C8B-B14F-4D97-AF65-F5344CB8AC3E}">
        <p14:creationId xmlns:p14="http://schemas.microsoft.com/office/powerpoint/2010/main" val="1817738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Energy redistribution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10"/>
          <p:cNvSpPr txBox="1"/>
          <p:nvPr/>
        </p:nvSpPr>
        <p:spPr>
          <a:xfrm>
            <a:off x="2016000" y="1388575"/>
            <a:ext cx="5990400" cy="2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Project important path back to the camera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Energy is redistributed among neighboring pixels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Redistribute carefully to render correct image</a:t>
            </a: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</p:spTree>
    <p:extLst>
      <p:ext uri="{BB962C8B-B14F-4D97-AF65-F5344CB8AC3E}">
        <p14:creationId xmlns:p14="http://schemas.microsoft.com/office/powerpoint/2010/main" val="42943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Path projection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pic>
        <p:nvPicPr>
          <p:cNvPr id="2" name="Picture 1" descr="A white teapot with a lid&#10;&#10;Description automatically generated">
            <a:extLst>
              <a:ext uri="{FF2B5EF4-FFF2-40B4-BE49-F238E27FC236}">
                <a16:creationId xmlns:a16="http://schemas.microsoft.com/office/drawing/2014/main" id="{07A4CC35-F7CC-48B7-583E-93597FBE1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492" y="1918235"/>
            <a:ext cx="3193599" cy="2395199"/>
          </a:xfrm>
          <a:prstGeom prst="rect">
            <a:avLst/>
          </a:prstGeom>
        </p:spPr>
      </p:pic>
      <p:pic>
        <p:nvPicPr>
          <p:cNvPr id="3" name="Google Shape;66;p10">
            <a:extLst>
              <a:ext uri="{FF2B5EF4-FFF2-40B4-BE49-F238E27FC236}">
                <a16:creationId xmlns:a16="http://schemas.microsoft.com/office/drawing/2014/main" id="{C238A0C4-EB81-1CBA-F4F0-1CB4618AFEC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453374" y="1344953"/>
            <a:ext cx="684900" cy="6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CEB3A5F-519D-938A-FDA3-A5523192F587}"/>
              </a:ext>
            </a:extLst>
          </p:cNvPr>
          <p:cNvSpPr/>
          <p:nvPr/>
        </p:nvSpPr>
        <p:spPr>
          <a:xfrm>
            <a:off x="4624066" y="2329383"/>
            <a:ext cx="178327" cy="134156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C5C9D8-8D44-EDA7-089F-83A46578D510}"/>
              </a:ext>
            </a:extLst>
          </p:cNvPr>
          <p:cNvSpPr txBox="1"/>
          <p:nvPr/>
        </p:nvSpPr>
        <p:spPr>
          <a:xfrm>
            <a:off x="4282588" y="1687403"/>
            <a:ext cx="8531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Lens</a:t>
            </a:r>
            <a:endParaRPr lang="cs-CZ" sz="2400" dirty="0">
              <a:solidFill>
                <a:srgbClr val="56B4E9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07A3AD-CA1B-387F-4353-2E39402B4FC3}"/>
              </a:ext>
            </a:extLst>
          </p:cNvPr>
          <p:cNvCxnSpPr>
            <a:cxnSpLocks/>
            <a:stCxn id="35" idx="2"/>
            <a:endCxn id="16" idx="6"/>
          </p:cNvCxnSpPr>
          <p:nvPr/>
        </p:nvCxnSpPr>
        <p:spPr>
          <a:xfrm flipV="1">
            <a:off x="2464563" y="2618510"/>
            <a:ext cx="2296272" cy="19411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01AF09-0D8F-5F2A-EE93-129415BCC439}"/>
              </a:ext>
            </a:extLst>
          </p:cNvPr>
          <p:cNvGrpSpPr/>
          <p:nvPr/>
        </p:nvGrpSpPr>
        <p:grpSpPr>
          <a:xfrm>
            <a:off x="1609109" y="2099299"/>
            <a:ext cx="1667716" cy="1660736"/>
            <a:chOff x="1193163" y="1700906"/>
            <a:chExt cx="2537272" cy="252665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187421D-4977-AFFD-CAD8-5B1E6160DF13}"/>
                </a:ext>
              </a:extLst>
            </p:cNvPr>
            <p:cNvSpPr/>
            <p:nvPr/>
          </p:nvSpPr>
          <p:spPr>
            <a:xfrm>
              <a:off x="2032428" y="2541629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5888E13-21F0-3ABE-98BB-974732A23286}"/>
                </a:ext>
              </a:extLst>
            </p:cNvPr>
            <p:cNvSpPr/>
            <p:nvPr/>
          </p:nvSpPr>
          <p:spPr>
            <a:xfrm>
              <a:off x="2032428" y="1704216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D3F9AD-CA4E-BDEB-2E07-1E54E12CBA85}"/>
                </a:ext>
              </a:extLst>
            </p:cNvPr>
            <p:cNvSpPr/>
            <p:nvPr/>
          </p:nvSpPr>
          <p:spPr>
            <a:xfrm>
              <a:off x="2032428" y="3382164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12BE5E-6CAF-5E92-142E-87AE69043960}"/>
                </a:ext>
              </a:extLst>
            </p:cNvPr>
            <p:cNvSpPr/>
            <p:nvPr/>
          </p:nvSpPr>
          <p:spPr>
            <a:xfrm>
              <a:off x="2885041" y="2540322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1D29FF-117D-838B-98C1-75399C487E89}"/>
                </a:ext>
              </a:extLst>
            </p:cNvPr>
            <p:cNvSpPr/>
            <p:nvPr/>
          </p:nvSpPr>
          <p:spPr>
            <a:xfrm>
              <a:off x="2885041" y="1702909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A3E7BD-5DA6-876E-9B7B-98A2E4F14C10}"/>
                </a:ext>
              </a:extLst>
            </p:cNvPr>
            <p:cNvSpPr/>
            <p:nvPr/>
          </p:nvSpPr>
          <p:spPr>
            <a:xfrm>
              <a:off x="2885041" y="3380857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50D163-706C-8096-5312-C5166E914F9E}"/>
                </a:ext>
              </a:extLst>
            </p:cNvPr>
            <p:cNvSpPr/>
            <p:nvPr/>
          </p:nvSpPr>
          <p:spPr>
            <a:xfrm>
              <a:off x="1193163" y="2538319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4695F9F-30E9-19FA-F2C5-529F103604DE}"/>
                </a:ext>
              </a:extLst>
            </p:cNvPr>
            <p:cNvSpPr/>
            <p:nvPr/>
          </p:nvSpPr>
          <p:spPr>
            <a:xfrm>
              <a:off x="1193163" y="1700906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886722C-725A-9EB2-8416-B6BDB7A53F84}"/>
                </a:ext>
              </a:extLst>
            </p:cNvPr>
            <p:cNvSpPr/>
            <p:nvPr/>
          </p:nvSpPr>
          <p:spPr>
            <a:xfrm>
              <a:off x="1193163" y="3378854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0EFF465-672B-1CE4-5D1D-B46E04E1F3B2}"/>
                </a:ext>
              </a:extLst>
            </p:cNvPr>
            <p:cNvSpPr/>
            <p:nvPr/>
          </p:nvSpPr>
          <p:spPr>
            <a:xfrm>
              <a:off x="2494655" y="2734476"/>
              <a:ext cx="103376" cy="10337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4450C1B-3127-51FB-EF70-BE2F1B48FF9D}"/>
              </a:ext>
            </a:extLst>
          </p:cNvPr>
          <p:cNvSpPr txBox="1"/>
          <p:nvPr/>
        </p:nvSpPr>
        <p:spPr>
          <a:xfrm>
            <a:off x="2012020" y="1646900"/>
            <a:ext cx="76655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Film</a:t>
            </a:r>
            <a:endParaRPr lang="cs-CZ" sz="2400" dirty="0">
              <a:solidFill>
                <a:srgbClr val="56B4E9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381B474-C7C1-5FA5-75C4-0C9D764C8D8E}"/>
              </a:ext>
            </a:extLst>
          </p:cNvPr>
          <p:cNvCxnSpPr>
            <a:cxnSpLocks/>
          </p:cNvCxnSpPr>
          <p:nvPr/>
        </p:nvCxnSpPr>
        <p:spPr>
          <a:xfrm flipV="1">
            <a:off x="6983253" y="1646900"/>
            <a:ext cx="812571" cy="1368687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B233658-0BC2-874E-2910-CEBBD0580F5D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657459" y="2618510"/>
            <a:ext cx="2325794" cy="39373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7EE3F15-290F-6162-64AA-E3D7A616EF5D}"/>
              </a:ext>
            </a:extLst>
          </p:cNvPr>
          <p:cNvSpPr/>
          <p:nvPr/>
        </p:nvSpPr>
        <p:spPr>
          <a:xfrm>
            <a:off x="4657459" y="2566822"/>
            <a:ext cx="103376" cy="1033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B5B5056-99C2-3788-A7F9-BBF77C61560C}"/>
              </a:ext>
            </a:extLst>
          </p:cNvPr>
          <p:cNvCxnSpPr>
            <a:cxnSpLocks/>
            <a:stCxn id="48" idx="6"/>
          </p:cNvCxnSpPr>
          <p:nvPr/>
        </p:nvCxnSpPr>
        <p:spPr>
          <a:xfrm flipV="1">
            <a:off x="4768340" y="3016913"/>
            <a:ext cx="2214913" cy="133592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0791D47-4CA7-AF74-35C1-84345A04ACD0}"/>
              </a:ext>
            </a:extLst>
          </p:cNvPr>
          <p:cNvCxnSpPr>
            <a:cxnSpLocks/>
            <a:stCxn id="48" idx="6"/>
          </p:cNvCxnSpPr>
          <p:nvPr/>
        </p:nvCxnSpPr>
        <p:spPr>
          <a:xfrm flipH="1" flipV="1">
            <a:off x="1811991" y="3012248"/>
            <a:ext cx="2956349" cy="13825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3FBBCF1A-D74B-27B5-D4A2-75FAB51EFE9E}"/>
              </a:ext>
            </a:extLst>
          </p:cNvPr>
          <p:cNvSpPr/>
          <p:nvPr/>
        </p:nvSpPr>
        <p:spPr>
          <a:xfrm>
            <a:off x="4664964" y="3098817"/>
            <a:ext cx="103376" cy="1033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C56DF8C-7C85-8789-3F47-3723A493FBFB}"/>
              </a:ext>
            </a:extLst>
          </p:cNvPr>
          <p:cNvCxnSpPr>
            <a:cxnSpLocks/>
            <a:stCxn id="56" idx="6"/>
          </p:cNvCxnSpPr>
          <p:nvPr/>
        </p:nvCxnSpPr>
        <p:spPr>
          <a:xfrm flipV="1">
            <a:off x="4768340" y="3034772"/>
            <a:ext cx="2238235" cy="430657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6961321-756E-8BC2-EB9D-104A39013352}"/>
              </a:ext>
            </a:extLst>
          </p:cNvPr>
          <p:cNvCxnSpPr>
            <a:cxnSpLocks/>
            <a:stCxn id="56" idx="6"/>
          </p:cNvCxnSpPr>
          <p:nvPr/>
        </p:nvCxnSpPr>
        <p:spPr>
          <a:xfrm flipH="1" flipV="1">
            <a:off x="2269314" y="3329071"/>
            <a:ext cx="2499026" cy="136358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1E465059-8903-5B76-9439-FF5D409081EC}"/>
              </a:ext>
            </a:extLst>
          </p:cNvPr>
          <p:cNvSpPr/>
          <p:nvPr/>
        </p:nvSpPr>
        <p:spPr>
          <a:xfrm>
            <a:off x="4664964" y="3413741"/>
            <a:ext cx="103376" cy="1033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7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8" grpId="0" animBg="1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Path projection – energy computation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pic>
        <p:nvPicPr>
          <p:cNvPr id="2" name="Picture 1" descr="A white teapot with a lid&#10;&#10;Description automatically generated">
            <a:extLst>
              <a:ext uri="{FF2B5EF4-FFF2-40B4-BE49-F238E27FC236}">
                <a16:creationId xmlns:a16="http://schemas.microsoft.com/office/drawing/2014/main" id="{07A4CC35-F7CC-48B7-583E-93597FBE1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492" y="1918235"/>
            <a:ext cx="3193599" cy="2395199"/>
          </a:xfrm>
          <a:prstGeom prst="rect">
            <a:avLst/>
          </a:prstGeom>
        </p:spPr>
      </p:pic>
      <p:pic>
        <p:nvPicPr>
          <p:cNvPr id="3" name="Google Shape;66;p10">
            <a:extLst>
              <a:ext uri="{FF2B5EF4-FFF2-40B4-BE49-F238E27FC236}">
                <a16:creationId xmlns:a16="http://schemas.microsoft.com/office/drawing/2014/main" id="{C238A0C4-EB81-1CBA-F4F0-1CB4618AFEC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453374" y="1344953"/>
            <a:ext cx="684900" cy="6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CEB3A5F-519D-938A-FDA3-A5523192F587}"/>
              </a:ext>
            </a:extLst>
          </p:cNvPr>
          <p:cNvSpPr/>
          <p:nvPr/>
        </p:nvSpPr>
        <p:spPr>
          <a:xfrm>
            <a:off x="4624066" y="2329383"/>
            <a:ext cx="178327" cy="134156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C5C9D8-8D44-EDA7-089F-83A46578D510}"/>
              </a:ext>
            </a:extLst>
          </p:cNvPr>
          <p:cNvSpPr txBox="1"/>
          <p:nvPr/>
        </p:nvSpPr>
        <p:spPr>
          <a:xfrm>
            <a:off x="4282588" y="1687403"/>
            <a:ext cx="8531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Lens</a:t>
            </a:r>
            <a:endParaRPr lang="cs-CZ" sz="2400" dirty="0">
              <a:solidFill>
                <a:srgbClr val="56B4E9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01AF09-0D8F-5F2A-EE93-129415BCC439}"/>
              </a:ext>
            </a:extLst>
          </p:cNvPr>
          <p:cNvGrpSpPr/>
          <p:nvPr/>
        </p:nvGrpSpPr>
        <p:grpSpPr>
          <a:xfrm>
            <a:off x="1609109" y="2099299"/>
            <a:ext cx="1667716" cy="1660736"/>
            <a:chOff x="1193163" y="1700906"/>
            <a:chExt cx="2537272" cy="252665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187421D-4977-AFFD-CAD8-5B1E6160DF13}"/>
                </a:ext>
              </a:extLst>
            </p:cNvPr>
            <p:cNvSpPr/>
            <p:nvPr/>
          </p:nvSpPr>
          <p:spPr>
            <a:xfrm>
              <a:off x="2032428" y="2541629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5888E13-21F0-3ABE-98BB-974732A23286}"/>
                </a:ext>
              </a:extLst>
            </p:cNvPr>
            <p:cNvSpPr/>
            <p:nvPr/>
          </p:nvSpPr>
          <p:spPr>
            <a:xfrm>
              <a:off x="2032428" y="1704216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D3F9AD-CA4E-BDEB-2E07-1E54E12CBA85}"/>
                </a:ext>
              </a:extLst>
            </p:cNvPr>
            <p:cNvSpPr/>
            <p:nvPr/>
          </p:nvSpPr>
          <p:spPr>
            <a:xfrm>
              <a:off x="2032428" y="3382164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12BE5E-6CAF-5E92-142E-87AE69043960}"/>
                </a:ext>
              </a:extLst>
            </p:cNvPr>
            <p:cNvSpPr/>
            <p:nvPr/>
          </p:nvSpPr>
          <p:spPr>
            <a:xfrm>
              <a:off x="2885041" y="2540322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1D29FF-117D-838B-98C1-75399C487E89}"/>
                </a:ext>
              </a:extLst>
            </p:cNvPr>
            <p:cNvSpPr/>
            <p:nvPr/>
          </p:nvSpPr>
          <p:spPr>
            <a:xfrm>
              <a:off x="2885041" y="1702909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A3E7BD-5DA6-876E-9B7B-98A2E4F14C10}"/>
                </a:ext>
              </a:extLst>
            </p:cNvPr>
            <p:cNvSpPr/>
            <p:nvPr/>
          </p:nvSpPr>
          <p:spPr>
            <a:xfrm>
              <a:off x="2885041" y="3380857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50D163-706C-8096-5312-C5166E914F9E}"/>
                </a:ext>
              </a:extLst>
            </p:cNvPr>
            <p:cNvSpPr/>
            <p:nvPr/>
          </p:nvSpPr>
          <p:spPr>
            <a:xfrm>
              <a:off x="1193163" y="2538319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4695F9F-30E9-19FA-F2C5-529F103604DE}"/>
                </a:ext>
              </a:extLst>
            </p:cNvPr>
            <p:cNvSpPr/>
            <p:nvPr/>
          </p:nvSpPr>
          <p:spPr>
            <a:xfrm>
              <a:off x="1193163" y="1700906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886722C-725A-9EB2-8416-B6BDB7A53F84}"/>
                </a:ext>
              </a:extLst>
            </p:cNvPr>
            <p:cNvSpPr/>
            <p:nvPr/>
          </p:nvSpPr>
          <p:spPr>
            <a:xfrm>
              <a:off x="1193163" y="3378854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4450C1B-3127-51FB-EF70-BE2F1B48FF9D}"/>
              </a:ext>
            </a:extLst>
          </p:cNvPr>
          <p:cNvSpPr txBox="1"/>
          <p:nvPr/>
        </p:nvSpPr>
        <p:spPr>
          <a:xfrm>
            <a:off x="2012020" y="1646900"/>
            <a:ext cx="76655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Film</a:t>
            </a:r>
            <a:endParaRPr lang="cs-CZ" sz="2400" dirty="0">
              <a:solidFill>
                <a:srgbClr val="56B4E9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381B474-C7C1-5FA5-75C4-0C9D764C8D8E}"/>
              </a:ext>
            </a:extLst>
          </p:cNvPr>
          <p:cNvCxnSpPr>
            <a:cxnSpLocks/>
          </p:cNvCxnSpPr>
          <p:nvPr/>
        </p:nvCxnSpPr>
        <p:spPr>
          <a:xfrm flipV="1">
            <a:off x="6983253" y="1646900"/>
            <a:ext cx="812571" cy="1368687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B5B5056-99C2-3788-A7F9-BBF77C61560C}"/>
              </a:ext>
            </a:extLst>
          </p:cNvPr>
          <p:cNvCxnSpPr>
            <a:cxnSpLocks/>
            <a:stCxn id="48" idx="6"/>
          </p:cNvCxnSpPr>
          <p:nvPr/>
        </p:nvCxnSpPr>
        <p:spPr>
          <a:xfrm flipV="1">
            <a:off x="4768340" y="3016913"/>
            <a:ext cx="2214913" cy="133592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0791D47-4CA7-AF74-35C1-84345A04ACD0}"/>
              </a:ext>
            </a:extLst>
          </p:cNvPr>
          <p:cNvCxnSpPr>
            <a:cxnSpLocks/>
            <a:stCxn id="48" idx="6"/>
          </p:cNvCxnSpPr>
          <p:nvPr/>
        </p:nvCxnSpPr>
        <p:spPr>
          <a:xfrm flipH="1" flipV="1">
            <a:off x="1811991" y="3012248"/>
            <a:ext cx="2956349" cy="13825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3FBBCF1A-D74B-27B5-D4A2-75FAB51EFE9E}"/>
              </a:ext>
            </a:extLst>
          </p:cNvPr>
          <p:cNvSpPr/>
          <p:nvPr/>
        </p:nvSpPr>
        <p:spPr>
          <a:xfrm>
            <a:off x="4664964" y="3098817"/>
            <a:ext cx="103376" cy="1033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DA7E73-DEC9-C10E-20FC-4209EE4F2CF7}"/>
              </a:ext>
            </a:extLst>
          </p:cNvPr>
          <p:cNvGrpSpPr/>
          <p:nvPr/>
        </p:nvGrpSpPr>
        <p:grpSpPr>
          <a:xfrm>
            <a:off x="6527691" y="2076800"/>
            <a:ext cx="1357980" cy="955719"/>
            <a:chOff x="6527691" y="2076800"/>
            <a:chExt cx="1357980" cy="955719"/>
          </a:xfrm>
        </p:grpSpPr>
        <p:grpSp>
          <p:nvGrpSpPr>
            <p:cNvPr id="4" name="Google Shape;335;p30">
              <a:extLst>
                <a:ext uri="{FF2B5EF4-FFF2-40B4-BE49-F238E27FC236}">
                  <a16:creationId xmlns:a16="http://schemas.microsoft.com/office/drawing/2014/main" id="{EF5D2009-BFF8-ACAC-A47F-A6E52A003586}"/>
                </a:ext>
              </a:extLst>
            </p:cNvPr>
            <p:cNvGrpSpPr/>
            <p:nvPr/>
          </p:nvGrpSpPr>
          <p:grpSpPr>
            <a:xfrm>
              <a:off x="6767776" y="2257757"/>
              <a:ext cx="1117895" cy="774762"/>
              <a:chOff x="4074849" y="2221236"/>
              <a:chExt cx="2379900" cy="1649400"/>
            </a:xfrm>
          </p:grpSpPr>
          <p:sp>
            <p:nvSpPr>
              <p:cNvPr id="5" name="Google Shape;336;p30">
                <a:extLst>
                  <a:ext uri="{FF2B5EF4-FFF2-40B4-BE49-F238E27FC236}">
                    <a16:creationId xmlns:a16="http://schemas.microsoft.com/office/drawing/2014/main" id="{BDDDE3DF-C69E-FC28-D714-C12989CC2365}"/>
                  </a:ext>
                </a:extLst>
              </p:cNvPr>
              <p:cNvSpPr/>
              <p:nvPr/>
            </p:nvSpPr>
            <p:spPr>
              <a:xfrm rot="10800000">
                <a:off x="4449926" y="2221236"/>
                <a:ext cx="1935000" cy="1649400"/>
              </a:xfrm>
              <a:prstGeom prst="teardrop">
                <a:avLst>
                  <a:gd name="adj" fmla="val 99977"/>
                </a:avLst>
              </a:prstGeom>
              <a:solidFill>
                <a:srgbClr val="C9DAF8">
                  <a:alpha val="7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" name="Google Shape;337;p30">
                <a:extLst>
                  <a:ext uri="{FF2B5EF4-FFF2-40B4-BE49-F238E27FC236}">
                    <a16:creationId xmlns:a16="http://schemas.microsoft.com/office/drawing/2014/main" id="{1774D20B-1DC2-799B-C2E2-9361F4A432A3}"/>
                  </a:ext>
                </a:extLst>
              </p:cNvPr>
              <p:cNvCxnSpPr>
                <a:stCxn id="5" idx="7"/>
              </p:cNvCxnSpPr>
              <p:nvPr/>
            </p:nvCxnSpPr>
            <p:spPr>
              <a:xfrm rot="9823116" flipH="1">
                <a:off x="4285695" y="2720732"/>
                <a:ext cx="421608" cy="1112928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A86E8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7" name="Google Shape;338;p30">
                <a:extLst>
                  <a:ext uri="{FF2B5EF4-FFF2-40B4-BE49-F238E27FC236}">
                    <a16:creationId xmlns:a16="http://schemas.microsoft.com/office/drawing/2014/main" id="{37926A74-C5B8-C49E-3D5F-000BC3A9ACC2}"/>
                  </a:ext>
                </a:extLst>
              </p:cNvPr>
              <p:cNvCxnSpPr>
                <a:stCxn id="5" idx="7"/>
                <a:endCxn id="5" idx="1"/>
              </p:cNvCxnSpPr>
              <p:nvPr/>
            </p:nvCxnSpPr>
            <p:spPr>
              <a:xfrm rot="9823088" flipH="1">
                <a:off x="4258431" y="2530772"/>
                <a:ext cx="666636" cy="1271748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A86E8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8" name="Google Shape;339;p30">
                <a:extLst>
                  <a:ext uri="{FF2B5EF4-FFF2-40B4-BE49-F238E27FC236}">
                    <a16:creationId xmlns:a16="http://schemas.microsoft.com/office/drawing/2014/main" id="{B8498AEB-6903-1A70-3B7B-836B6B62CDDE}"/>
                  </a:ext>
                </a:extLst>
              </p:cNvPr>
              <p:cNvCxnSpPr>
                <a:stCxn id="5" idx="7"/>
              </p:cNvCxnSpPr>
              <p:nvPr/>
            </p:nvCxnSpPr>
            <p:spPr>
              <a:xfrm rot="9823111" flipH="1">
                <a:off x="4243059" y="2422802"/>
                <a:ext cx="969480" cy="1338588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A86E8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9" name="Google Shape;340;p30">
                <a:extLst>
                  <a:ext uri="{FF2B5EF4-FFF2-40B4-BE49-F238E27FC236}">
                    <a16:creationId xmlns:a16="http://schemas.microsoft.com/office/drawing/2014/main" id="{6E864905-E01F-FD4D-56D4-900259E9A53E}"/>
                  </a:ext>
                </a:extLst>
              </p:cNvPr>
              <p:cNvCxnSpPr>
                <a:stCxn id="5" idx="7"/>
                <a:endCxn id="5" idx="2"/>
              </p:cNvCxnSpPr>
              <p:nvPr/>
            </p:nvCxnSpPr>
            <p:spPr>
              <a:xfrm rot="9822905" flipH="1">
                <a:off x="4238349" y="2390036"/>
                <a:ext cx="1390800" cy="1311720"/>
              </a:xfrm>
              <a:prstGeom prst="straightConnector1">
                <a:avLst/>
              </a:prstGeom>
              <a:solidFill>
                <a:srgbClr val="C9DAF8">
                  <a:alpha val="70000"/>
                </a:srgbClr>
              </a:solidFill>
              <a:ln w="28575" cap="flat" cmpd="sng">
                <a:solidFill>
                  <a:srgbClr val="4A86E8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0" name="Google Shape;341;p30">
                <a:extLst>
                  <a:ext uri="{FF2B5EF4-FFF2-40B4-BE49-F238E27FC236}">
                    <a16:creationId xmlns:a16="http://schemas.microsoft.com/office/drawing/2014/main" id="{5E57BC72-0062-D39D-C796-2A4C1B068F95}"/>
                  </a:ext>
                </a:extLst>
              </p:cNvPr>
              <p:cNvCxnSpPr>
                <a:stCxn id="5" idx="7"/>
              </p:cNvCxnSpPr>
              <p:nvPr/>
            </p:nvCxnSpPr>
            <p:spPr>
              <a:xfrm rot="9823008" flipH="1">
                <a:off x="4265810" y="2581958"/>
                <a:ext cx="1824276" cy="1053876"/>
              </a:xfrm>
              <a:prstGeom prst="straightConnector1">
                <a:avLst/>
              </a:prstGeom>
              <a:solidFill>
                <a:srgbClr val="C9DAF8">
                  <a:alpha val="70000"/>
                </a:srgbClr>
              </a:solidFill>
              <a:ln w="28575" cap="flat" cmpd="sng">
                <a:solidFill>
                  <a:srgbClr val="4A86E8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1" name="Google Shape;342;p30">
                <a:extLst>
                  <a:ext uri="{FF2B5EF4-FFF2-40B4-BE49-F238E27FC236}">
                    <a16:creationId xmlns:a16="http://schemas.microsoft.com/office/drawing/2014/main" id="{BE940902-4002-A127-1BD8-6383698B0AB4}"/>
                  </a:ext>
                </a:extLst>
              </p:cNvPr>
              <p:cNvCxnSpPr>
                <a:stCxn id="5" idx="7"/>
              </p:cNvCxnSpPr>
              <p:nvPr/>
            </p:nvCxnSpPr>
            <p:spPr>
              <a:xfrm rot="9822964" flipH="1">
                <a:off x="4317380" y="2942504"/>
                <a:ext cx="2057436" cy="652584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A86E8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4" name="Google Shape;343;p30">
                <a:extLst>
                  <a:ext uri="{FF2B5EF4-FFF2-40B4-BE49-F238E27FC236}">
                    <a16:creationId xmlns:a16="http://schemas.microsoft.com/office/drawing/2014/main" id="{51D565DB-F5C1-6CB1-9610-76BFA109920E}"/>
                  </a:ext>
                </a:extLst>
              </p:cNvPr>
              <p:cNvCxnSpPr>
                <a:stCxn id="5" idx="7"/>
                <a:endCxn id="5" idx="4"/>
              </p:cNvCxnSpPr>
              <p:nvPr/>
            </p:nvCxnSpPr>
            <p:spPr>
              <a:xfrm rot="9822926" flipH="1">
                <a:off x="4373306" y="3333836"/>
                <a:ext cx="2088384" cy="24882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A86E8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29DEEB-E7D6-8827-927B-E9C0317E275C}"/>
                </a:ext>
              </a:extLst>
            </p:cNvPr>
            <p:cNvSpPr txBox="1"/>
            <p:nvPr/>
          </p:nvSpPr>
          <p:spPr>
            <a:xfrm>
              <a:off x="6527691" y="2076800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BSDF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E0D527A-500F-3C7E-FDED-B54278097328}"/>
              </a:ext>
            </a:extLst>
          </p:cNvPr>
          <p:cNvSpPr txBox="1"/>
          <p:nvPr/>
        </p:nvSpPr>
        <p:spPr>
          <a:xfrm>
            <a:off x="4931178" y="2502838"/>
            <a:ext cx="1552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TRANSMISSION</a:t>
            </a:r>
          </a:p>
        </p:txBody>
      </p:sp>
      <p:pic>
        <p:nvPicPr>
          <p:cNvPr id="1032" name="Picture 8" descr="Free Wall Cliparts, Download Free Wall Cliparts png images, Free ClipArts  on Clipart Library">
            <a:extLst>
              <a:ext uri="{FF2B5EF4-FFF2-40B4-BE49-F238E27FC236}">
                <a16:creationId xmlns:a16="http://schemas.microsoft.com/office/drawing/2014/main" id="{4645B59C-A656-9700-D9DF-C06F3472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90" y="2788550"/>
            <a:ext cx="1009602" cy="115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Multiplication Sign 31">
            <a:extLst>
              <a:ext uri="{FF2B5EF4-FFF2-40B4-BE49-F238E27FC236}">
                <a16:creationId xmlns:a16="http://schemas.microsoft.com/office/drawing/2014/main" id="{5BCC9C15-4B09-4386-D314-D9B4A8431A3C}"/>
              </a:ext>
            </a:extLst>
          </p:cNvPr>
          <p:cNvSpPr/>
          <p:nvPr/>
        </p:nvSpPr>
        <p:spPr>
          <a:xfrm>
            <a:off x="4297775" y="2779575"/>
            <a:ext cx="769620" cy="769620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B02141-7A2B-0F86-1A10-6617AAA15C61}"/>
              </a:ext>
            </a:extLst>
          </p:cNvPr>
          <p:cNvSpPr txBox="1"/>
          <p:nvPr/>
        </p:nvSpPr>
        <p:spPr>
          <a:xfrm>
            <a:off x="3276825" y="3115834"/>
            <a:ext cx="1678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Vignetting, Distortion, </a:t>
            </a:r>
          </a:p>
          <a:p>
            <a:r>
              <a:rPr lang="en-US" dirty="0"/>
              <a:t>Film region, etc.</a:t>
            </a:r>
          </a:p>
        </p:txBody>
      </p:sp>
    </p:spTree>
    <p:extLst>
      <p:ext uri="{BB962C8B-B14F-4D97-AF65-F5344CB8AC3E}">
        <p14:creationId xmlns:p14="http://schemas.microsoft.com/office/powerpoint/2010/main" val="15458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 animBg="1"/>
      <p:bldP spid="32" grpId="1" animBg="1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Path projection – energy computation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pic>
        <p:nvPicPr>
          <p:cNvPr id="3" name="Google Shape;66;p10">
            <a:extLst>
              <a:ext uri="{FF2B5EF4-FFF2-40B4-BE49-F238E27FC236}">
                <a16:creationId xmlns:a16="http://schemas.microsoft.com/office/drawing/2014/main" id="{C238A0C4-EB81-1CBA-F4F0-1CB4618AFEC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344019" y="2648122"/>
            <a:ext cx="684900" cy="6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CEB3A5F-519D-938A-FDA3-A5523192F587}"/>
              </a:ext>
            </a:extLst>
          </p:cNvPr>
          <p:cNvSpPr/>
          <p:nvPr/>
        </p:nvSpPr>
        <p:spPr>
          <a:xfrm>
            <a:off x="4624066" y="2329383"/>
            <a:ext cx="178327" cy="134156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C5C9D8-8D44-EDA7-089F-83A46578D510}"/>
              </a:ext>
            </a:extLst>
          </p:cNvPr>
          <p:cNvSpPr txBox="1"/>
          <p:nvPr/>
        </p:nvSpPr>
        <p:spPr>
          <a:xfrm>
            <a:off x="4282588" y="1687403"/>
            <a:ext cx="8531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Lens</a:t>
            </a:r>
            <a:endParaRPr lang="cs-CZ" sz="2400" dirty="0">
              <a:solidFill>
                <a:srgbClr val="56B4E9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01AF09-0D8F-5F2A-EE93-129415BCC439}"/>
              </a:ext>
            </a:extLst>
          </p:cNvPr>
          <p:cNvGrpSpPr/>
          <p:nvPr/>
        </p:nvGrpSpPr>
        <p:grpSpPr>
          <a:xfrm>
            <a:off x="1609109" y="2099299"/>
            <a:ext cx="1667716" cy="1660736"/>
            <a:chOff x="1193163" y="1700906"/>
            <a:chExt cx="2537272" cy="252665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187421D-4977-AFFD-CAD8-5B1E6160DF13}"/>
                </a:ext>
              </a:extLst>
            </p:cNvPr>
            <p:cNvSpPr/>
            <p:nvPr/>
          </p:nvSpPr>
          <p:spPr>
            <a:xfrm>
              <a:off x="2032428" y="2541629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5888E13-21F0-3ABE-98BB-974732A23286}"/>
                </a:ext>
              </a:extLst>
            </p:cNvPr>
            <p:cNvSpPr/>
            <p:nvPr/>
          </p:nvSpPr>
          <p:spPr>
            <a:xfrm>
              <a:off x="2032428" y="1704216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D3F9AD-CA4E-BDEB-2E07-1E54E12CBA85}"/>
                </a:ext>
              </a:extLst>
            </p:cNvPr>
            <p:cNvSpPr/>
            <p:nvPr/>
          </p:nvSpPr>
          <p:spPr>
            <a:xfrm>
              <a:off x="2032428" y="3382164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12BE5E-6CAF-5E92-142E-87AE69043960}"/>
                </a:ext>
              </a:extLst>
            </p:cNvPr>
            <p:cNvSpPr/>
            <p:nvPr/>
          </p:nvSpPr>
          <p:spPr>
            <a:xfrm>
              <a:off x="2885041" y="2540322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1D29FF-117D-838B-98C1-75399C487E89}"/>
                </a:ext>
              </a:extLst>
            </p:cNvPr>
            <p:cNvSpPr/>
            <p:nvPr/>
          </p:nvSpPr>
          <p:spPr>
            <a:xfrm>
              <a:off x="2885041" y="1702909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A3E7BD-5DA6-876E-9B7B-98A2E4F14C10}"/>
                </a:ext>
              </a:extLst>
            </p:cNvPr>
            <p:cNvSpPr/>
            <p:nvPr/>
          </p:nvSpPr>
          <p:spPr>
            <a:xfrm>
              <a:off x="2885041" y="3380857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50D163-706C-8096-5312-C5166E914F9E}"/>
                </a:ext>
              </a:extLst>
            </p:cNvPr>
            <p:cNvSpPr/>
            <p:nvPr/>
          </p:nvSpPr>
          <p:spPr>
            <a:xfrm>
              <a:off x="1193163" y="2538319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4695F9F-30E9-19FA-F2C5-529F103604DE}"/>
                </a:ext>
              </a:extLst>
            </p:cNvPr>
            <p:cNvSpPr/>
            <p:nvPr/>
          </p:nvSpPr>
          <p:spPr>
            <a:xfrm>
              <a:off x="1193163" y="1700906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886722C-725A-9EB2-8416-B6BDB7A53F84}"/>
                </a:ext>
              </a:extLst>
            </p:cNvPr>
            <p:cNvSpPr/>
            <p:nvPr/>
          </p:nvSpPr>
          <p:spPr>
            <a:xfrm>
              <a:off x="1193163" y="3378854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4450C1B-3127-51FB-EF70-BE2F1B48FF9D}"/>
              </a:ext>
            </a:extLst>
          </p:cNvPr>
          <p:cNvSpPr txBox="1"/>
          <p:nvPr/>
        </p:nvSpPr>
        <p:spPr>
          <a:xfrm>
            <a:off x="2012020" y="1646900"/>
            <a:ext cx="76655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Film</a:t>
            </a:r>
            <a:endParaRPr lang="cs-CZ" sz="2400" dirty="0">
              <a:solidFill>
                <a:srgbClr val="56B4E9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B5B5056-99C2-3788-A7F9-BBF77C61560C}"/>
              </a:ext>
            </a:extLst>
          </p:cNvPr>
          <p:cNvCxnSpPr>
            <a:cxnSpLocks/>
            <a:stCxn id="48" idx="6"/>
          </p:cNvCxnSpPr>
          <p:nvPr/>
        </p:nvCxnSpPr>
        <p:spPr>
          <a:xfrm flipV="1">
            <a:off x="4768340" y="2935519"/>
            <a:ext cx="2918129" cy="214986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0791D47-4CA7-AF74-35C1-84345A04ACD0}"/>
              </a:ext>
            </a:extLst>
          </p:cNvPr>
          <p:cNvCxnSpPr>
            <a:cxnSpLocks/>
            <a:stCxn id="48" idx="6"/>
          </p:cNvCxnSpPr>
          <p:nvPr/>
        </p:nvCxnSpPr>
        <p:spPr>
          <a:xfrm flipH="1" flipV="1">
            <a:off x="1811991" y="3012248"/>
            <a:ext cx="2956349" cy="13825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3FBBCF1A-D74B-27B5-D4A2-75FAB51EFE9E}"/>
              </a:ext>
            </a:extLst>
          </p:cNvPr>
          <p:cNvSpPr/>
          <p:nvPr/>
        </p:nvSpPr>
        <p:spPr>
          <a:xfrm>
            <a:off x="4664964" y="3098817"/>
            <a:ext cx="103376" cy="1033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0D527A-500F-3C7E-FDED-B54278097328}"/>
              </a:ext>
            </a:extLst>
          </p:cNvPr>
          <p:cNvSpPr txBox="1"/>
          <p:nvPr/>
        </p:nvSpPr>
        <p:spPr>
          <a:xfrm>
            <a:off x="4905769" y="2715932"/>
            <a:ext cx="1552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TRANSMISSION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B02141-7A2B-0F86-1A10-6617AAA15C61}"/>
              </a:ext>
            </a:extLst>
          </p:cNvPr>
          <p:cNvSpPr txBox="1"/>
          <p:nvPr/>
        </p:nvSpPr>
        <p:spPr>
          <a:xfrm>
            <a:off x="3276825" y="3115834"/>
            <a:ext cx="1678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Vignetting, Distortion, </a:t>
            </a:r>
          </a:p>
          <a:p>
            <a:r>
              <a:rPr lang="en-US" dirty="0"/>
              <a:t>Film region, etc.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C1C875E-B0C7-8CCC-8CFE-654AC243EAD2}"/>
              </a:ext>
            </a:extLst>
          </p:cNvPr>
          <p:cNvGrpSpPr/>
          <p:nvPr/>
        </p:nvGrpSpPr>
        <p:grpSpPr>
          <a:xfrm>
            <a:off x="6149634" y="2060621"/>
            <a:ext cx="2400539" cy="1262278"/>
            <a:chOff x="6149634" y="2060621"/>
            <a:chExt cx="2400539" cy="1262278"/>
          </a:xfrm>
        </p:grpSpPr>
        <p:grpSp>
          <p:nvGrpSpPr>
            <p:cNvPr id="16" name="Google Shape;335;p30">
              <a:extLst>
                <a:ext uri="{FF2B5EF4-FFF2-40B4-BE49-F238E27FC236}">
                  <a16:creationId xmlns:a16="http://schemas.microsoft.com/office/drawing/2014/main" id="{685E4990-3CA1-2393-6AD2-CD1BA0461633}"/>
                </a:ext>
              </a:extLst>
            </p:cNvPr>
            <p:cNvGrpSpPr/>
            <p:nvPr/>
          </p:nvGrpSpPr>
          <p:grpSpPr>
            <a:xfrm rot="13325598">
              <a:off x="6581979" y="2548137"/>
              <a:ext cx="1117895" cy="774762"/>
              <a:chOff x="4074849" y="2221236"/>
              <a:chExt cx="2379900" cy="1649400"/>
            </a:xfrm>
          </p:grpSpPr>
          <p:sp>
            <p:nvSpPr>
              <p:cNvPr id="21" name="Google Shape;336;p30">
                <a:extLst>
                  <a:ext uri="{FF2B5EF4-FFF2-40B4-BE49-F238E27FC236}">
                    <a16:creationId xmlns:a16="http://schemas.microsoft.com/office/drawing/2014/main" id="{71E24626-69C7-ED4C-0F39-C011864A7FE2}"/>
                  </a:ext>
                </a:extLst>
              </p:cNvPr>
              <p:cNvSpPr/>
              <p:nvPr/>
            </p:nvSpPr>
            <p:spPr>
              <a:xfrm rot="10800000">
                <a:off x="4449926" y="2221236"/>
                <a:ext cx="1935000" cy="1649400"/>
              </a:xfrm>
              <a:prstGeom prst="teardrop">
                <a:avLst>
                  <a:gd name="adj" fmla="val 99977"/>
                </a:avLst>
              </a:prstGeom>
              <a:solidFill>
                <a:schemeClr val="accent3">
                  <a:lumMod val="40000"/>
                  <a:lumOff val="60000"/>
                  <a:alpha val="7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1" name="Google Shape;337;p30">
                <a:extLst>
                  <a:ext uri="{FF2B5EF4-FFF2-40B4-BE49-F238E27FC236}">
                    <a16:creationId xmlns:a16="http://schemas.microsoft.com/office/drawing/2014/main" id="{8E2DA4B4-5657-AD8B-78CF-964DA9566C0B}"/>
                  </a:ext>
                </a:extLst>
              </p:cNvPr>
              <p:cNvCxnSpPr>
                <a:stCxn id="21" idx="7"/>
              </p:cNvCxnSpPr>
              <p:nvPr/>
            </p:nvCxnSpPr>
            <p:spPr>
              <a:xfrm rot="9823116" flipH="1">
                <a:off x="4285695" y="2720732"/>
                <a:ext cx="421608" cy="1112928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34" name="Google Shape;338;p30">
                <a:extLst>
                  <a:ext uri="{FF2B5EF4-FFF2-40B4-BE49-F238E27FC236}">
                    <a16:creationId xmlns:a16="http://schemas.microsoft.com/office/drawing/2014/main" id="{2F14069F-F8D2-1949-AED7-984BF739C35B}"/>
                  </a:ext>
                </a:extLst>
              </p:cNvPr>
              <p:cNvCxnSpPr>
                <a:stCxn id="21" idx="7"/>
                <a:endCxn id="21" idx="1"/>
              </p:cNvCxnSpPr>
              <p:nvPr/>
            </p:nvCxnSpPr>
            <p:spPr>
              <a:xfrm rot="9823088" flipH="1">
                <a:off x="4258431" y="2530772"/>
                <a:ext cx="666636" cy="1271748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35" name="Google Shape;339;p30">
                <a:extLst>
                  <a:ext uri="{FF2B5EF4-FFF2-40B4-BE49-F238E27FC236}">
                    <a16:creationId xmlns:a16="http://schemas.microsoft.com/office/drawing/2014/main" id="{284BA81E-69EA-ABD4-D1E1-406790F15DD0}"/>
                  </a:ext>
                </a:extLst>
              </p:cNvPr>
              <p:cNvCxnSpPr>
                <a:stCxn id="21" idx="7"/>
              </p:cNvCxnSpPr>
              <p:nvPr/>
            </p:nvCxnSpPr>
            <p:spPr>
              <a:xfrm rot="9823111" flipH="1">
                <a:off x="4243059" y="2422802"/>
                <a:ext cx="969480" cy="1338588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38" name="Google Shape;340;p30">
                <a:extLst>
                  <a:ext uri="{FF2B5EF4-FFF2-40B4-BE49-F238E27FC236}">
                    <a16:creationId xmlns:a16="http://schemas.microsoft.com/office/drawing/2014/main" id="{858E68AD-E414-F12B-AEDB-EA2525283232}"/>
                  </a:ext>
                </a:extLst>
              </p:cNvPr>
              <p:cNvCxnSpPr>
                <a:stCxn id="21" idx="7"/>
                <a:endCxn id="21" idx="2"/>
              </p:cNvCxnSpPr>
              <p:nvPr/>
            </p:nvCxnSpPr>
            <p:spPr>
              <a:xfrm rot="9822905" flipH="1">
                <a:off x="4238349" y="2390036"/>
                <a:ext cx="1390800" cy="1311720"/>
              </a:xfrm>
              <a:prstGeom prst="straightConnector1">
                <a:avLst/>
              </a:prstGeom>
              <a:solidFill>
                <a:schemeClr val="accent3">
                  <a:lumMod val="40000"/>
                  <a:lumOff val="60000"/>
                  <a:alpha val="70000"/>
                </a:schemeClr>
              </a:solidFill>
              <a:ln w="28575" cap="flat" cmpd="sng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40" name="Google Shape;341;p30">
                <a:extLst>
                  <a:ext uri="{FF2B5EF4-FFF2-40B4-BE49-F238E27FC236}">
                    <a16:creationId xmlns:a16="http://schemas.microsoft.com/office/drawing/2014/main" id="{71A9638F-5975-7095-7218-A7E9260EF345}"/>
                  </a:ext>
                </a:extLst>
              </p:cNvPr>
              <p:cNvCxnSpPr>
                <a:stCxn id="21" idx="7"/>
              </p:cNvCxnSpPr>
              <p:nvPr/>
            </p:nvCxnSpPr>
            <p:spPr>
              <a:xfrm rot="9823008" flipH="1">
                <a:off x="4265810" y="2581958"/>
                <a:ext cx="1824276" cy="1053876"/>
              </a:xfrm>
              <a:prstGeom prst="straightConnector1">
                <a:avLst/>
              </a:prstGeom>
              <a:solidFill>
                <a:srgbClr val="C9DAF8">
                  <a:alpha val="70000"/>
                </a:srgbClr>
              </a:solidFill>
              <a:ln w="28575" cap="flat" cmpd="sng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41" name="Google Shape;342;p30">
                <a:extLst>
                  <a:ext uri="{FF2B5EF4-FFF2-40B4-BE49-F238E27FC236}">
                    <a16:creationId xmlns:a16="http://schemas.microsoft.com/office/drawing/2014/main" id="{C8597A47-42A9-E42D-7BE3-7790B0260289}"/>
                  </a:ext>
                </a:extLst>
              </p:cNvPr>
              <p:cNvCxnSpPr>
                <a:stCxn id="21" idx="7"/>
              </p:cNvCxnSpPr>
              <p:nvPr/>
            </p:nvCxnSpPr>
            <p:spPr>
              <a:xfrm rot="9822964" flipH="1">
                <a:off x="4317380" y="2942504"/>
                <a:ext cx="2057436" cy="652584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42" name="Google Shape;343;p30">
                <a:extLst>
                  <a:ext uri="{FF2B5EF4-FFF2-40B4-BE49-F238E27FC236}">
                    <a16:creationId xmlns:a16="http://schemas.microsoft.com/office/drawing/2014/main" id="{7A2F91F6-7744-2ACA-FA06-102080F62DCE}"/>
                  </a:ext>
                </a:extLst>
              </p:cNvPr>
              <p:cNvCxnSpPr>
                <a:stCxn id="21" idx="7"/>
                <a:endCxn id="21" idx="4"/>
              </p:cNvCxnSpPr>
              <p:nvPr/>
            </p:nvCxnSpPr>
            <p:spPr>
              <a:xfrm rot="9822926" flipH="1">
                <a:off x="4373306" y="3333836"/>
                <a:ext cx="2088384" cy="24882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61E1F7F-554B-3FEF-7CF1-4282EF217B79}"/>
                </a:ext>
              </a:extLst>
            </p:cNvPr>
            <p:cNvSpPr txBox="1"/>
            <p:nvPr/>
          </p:nvSpPr>
          <p:spPr>
            <a:xfrm>
              <a:off x="6149634" y="2060621"/>
              <a:ext cx="24005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EMISSION PROFILE (IES)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38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Path projection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10"/>
          <p:cNvSpPr txBox="1"/>
          <p:nvPr/>
        </p:nvSpPr>
        <p:spPr>
          <a:xfrm>
            <a:off x="2016000" y="1388575"/>
            <a:ext cx="5990400" cy="2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Recomputing path energy is not enough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use Monte Carlo integration to compute the image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New path probability is required</a:t>
            </a: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</p:spTree>
    <p:extLst>
      <p:ext uri="{BB962C8B-B14F-4D97-AF65-F5344CB8AC3E}">
        <p14:creationId xmlns:p14="http://schemas.microsoft.com/office/powerpoint/2010/main" val="3136264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Corona Renderer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10"/>
          <p:cNvSpPr txBox="1"/>
          <p:nvPr/>
        </p:nvSpPr>
        <p:spPr>
          <a:xfrm>
            <a:off x="2016000" y="1388575"/>
            <a:ext cx="5990400" cy="2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cs-CZ" sz="1200" dirty="0">
                <a:solidFill>
                  <a:srgbClr val="252525"/>
                </a:solidFill>
                <a:latin typeface="Poppins Light" panose="00000400000000000000" pitchFamily="2" charset="0"/>
                <a:ea typeface="Poppins Light"/>
                <a:cs typeface="Poppins Light" panose="00000400000000000000" pitchFamily="2" charset="0"/>
                <a:sym typeface="Poppins Light"/>
              </a:rPr>
              <a:t>Started as </a:t>
            </a:r>
            <a:r>
              <a:rPr lang="en-US" sz="1200" b="0" dirty="0">
                <a:solidFill>
                  <a:srgbClr val="1C1C1C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student project of </a:t>
            </a:r>
            <a:r>
              <a:rPr lang="en-US" sz="1200" b="0" dirty="0" err="1">
                <a:solidFill>
                  <a:srgbClr val="1C1C1C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Ondřej</a:t>
            </a:r>
            <a:r>
              <a:rPr lang="en-US" sz="1200" b="0" dirty="0">
                <a:solidFill>
                  <a:srgbClr val="1C1C1C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200" b="0" dirty="0" err="1">
                <a:solidFill>
                  <a:srgbClr val="1C1C1C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Karlík</a:t>
            </a:r>
            <a:r>
              <a:rPr lang="cs-CZ" sz="1200" b="0" dirty="0">
                <a:solidFill>
                  <a:srgbClr val="1C1C1C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 in 2009</a:t>
            </a:r>
            <a:endParaRPr lang="cs-CZ" sz="1200" dirty="0">
              <a:solidFill>
                <a:srgbClr val="252525"/>
              </a:solidFill>
              <a:latin typeface="Poppins Light" panose="00000400000000000000" pitchFamily="2" charset="0"/>
              <a:ea typeface="Poppins Light"/>
              <a:cs typeface="Poppins Light" panose="00000400000000000000" pitchFamily="2" charset="0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cs-CZ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Since then evolved into one of the top ArchViz renderers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cs-CZ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cs-CZ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Bought by Chaos in 2017</a:t>
            </a: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Plugin for 3ds Max and Cinema 4D</a:t>
            </a:r>
          </a:p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</a:pPr>
            <a:endParaRPr lang="cs-CZ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1322C-A638-F921-4507-B9A0E4021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739" y="2782839"/>
            <a:ext cx="2926286" cy="1820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45C249-8ED1-7093-ADE2-10C6E6FD5A9C}"/>
              </a:ext>
            </a:extLst>
          </p:cNvPr>
          <p:cNvSpPr/>
          <p:nvPr/>
        </p:nvSpPr>
        <p:spPr>
          <a:xfrm>
            <a:off x="3533714" y="3103060"/>
            <a:ext cx="1722611" cy="21827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2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Path projection – probability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pic>
        <p:nvPicPr>
          <p:cNvPr id="3" name="Google Shape;66;p10">
            <a:extLst>
              <a:ext uri="{FF2B5EF4-FFF2-40B4-BE49-F238E27FC236}">
                <a16:creationId xmlns:a16="http://schemas.microsoft.com/office/drawing/2014/main" id="{C238A0C4-EB81-1CBA-F4F0-1CB4618AFEC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344019" y="2648122"/>
            <a:ext cx="684900" cy="6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CEB3A5F-519D-938A-FDA3-A5523192F587}"/>
              </a:ext>
            </a:extLst>
          </p:cNvPr>
          <p:cNvSpPr/>
          <p:nvPr/>
        </p:nvSpPr>
        <p:spPr>
          <a:xfrm>
            <a:off x="4624066" y="2329383"/>
            <a:ext cx="178327" cy="134156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C5C9D8-8D44-EDA7-089F-83A46578D510}"/>
              </a:ext>
            </a:extLst>
          </p:cNvPr>
          <p:cNvSpPr txBox="1"/>
          <p:nvPr/>
        </p:nvSpPr>
        <p:spPr>
          <a:xfrm>
            <a:off x="4282588" y="1687403"/>
            <a:ext cx="8531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Lens</a:t>
            </a:r>
            <a:endParaRPr lang="cs-CZ" sz="2400" dirty="0">
              <a:solidFill>
                <a:srgbClr val="56B4E9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01AF09-0D8F-5F2A-EE93-129415BCC439}"/>
              </a:ext>
            </a:extLst>
          </p:cNvPr>
          <p:cNvGrpSpPr/>
          <p:nvPr/>
        </p:nvGrpSpPr>
        <p:grpSpPr>
          <a:xfrm>
            <a:off x="1609109" y="2099299"/>
            <a:ext cx="1667716" cy="1660736"/>
            <a:chOff x="1193163" y="1700906"/>
            <a:chExt cx="2537272" cy="252665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187421D-4977-AFFD-CAD8-5B1E6160DF13}"/>
                </a:ext>
              </a:extLst>
            </p:cNvPr>
            <p:cNvSpPr/>
            <p:nvPr/>
          </p:nvSpPr>
          <p:spPr>
            <a:xfrm>
              <a:off x="2032428" y="2541629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5888E13-21F0-3ABE-98BB-974732A23286}"/>
                </a:ext>
              </a:extLst>
            </p:cNvPr>
            <p:cNvSpPr/>
            <p:nvPr/>
          </p:nvSpPr>
          <p:spPr>
            <a:xfrm>
              <a:off x="2032428" y="1704216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D3F9AD-CA4E-BDEB-2E07-1E54E12CBA85}"/>
                </a:ext>
              </a:extLst>
            </p:cNvPr>
            <p:cNvSpPr/>
            <p:nvPr/>
          </p:nvSpPr>
          <p:spPr>
            <a:xfrm>
              <a:off x="2032428" y="3382164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12BE5E-6CAF-5E92-142E-87AE69043960}"/>
                </a:ext>
              </a:extLst>
            </p:cNvPr>
            <p:cNvSpPr/>
            <p:nvPr/>
          </p:nvSpPr>
          <p:spPr>
            <a:xfrm>
              <a:off x="2885041" y="2540322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1D29FF-117D-838B-98C1-75399C487E89}"/>
                </a:ext>
              </a:extLst>
            </p:cNvPr>
            <p:cNvSpPr/>
            <p:nvPr/>
          </p:nvSpPr>
          <p:spPr>
            <a:xfrm>
              <a:off x="2885041" y="1702909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A3E7BD-5DA6-876E-9B7B-98A2E4F14C10}"/>
                </a:ext>
              </a:extLst>
            </p:cNvPr>
            <p:cNvSpPr/>
            <p:nvPr/>
          </p:nvSpPr>
          <p:spPr>
            <a:xfrm>
              <a:off x="2885041" y="3380857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50D163-706C-8096-5312-C5166E914F9E}"/>
                </a:ext>
              </a:extLst>
            </p:cNvPr>
            <p:cNvSpPr/>
            <p:nvPr/>
          </p:nvSpPr>
          <p:spPr>
            <a:xfrm>
              <a:off x="1193163" y="2538319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4695F9F-30E9-19FA-F2C5-529F103604DE}"/>
                </a:ext>
              </a:extLst>
            </p:cNvPr>
            <p:cNvSpPr/>
            <p:nvPr/>
          </p:nvSpPr>
          <p:spPr>
            <a:xfrm>
              <a:off x="1193163" y="1700906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886722C-725A-9EB2-8416-B6BDB7A53F84}"/>
                </a:ext>
              </a:extLst>
            </p:cNvPr>
            <p:cNvSpPr/>
            <p:nvPr/>
          </p:nvSpPr>
          <p:spPr>
            <a:xfrm>
              <a:off x="1193163" y="3378854"/>
              <a:ext cx="845394" cy="845394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4450C1B-3127-51FB-EF70-BE2F1B48FF9D}"/>
              </a:ext>
            </a:extLst>
          </p:cNvPr>
          <p:cNvSpPr txBox="1"/>
          <p:nvPr/>
        </p:nvSpPr>
        <p:spPr>
          <a:xfrm>
            <a:off x="2012020" y="1646900"/>
            <a:ext cx="76655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Film</a:t>
            </a:r>
            <a:endParaRPr lang="cs-CZ" sz="2400" dirty="0">
              <a:solidFill>
                <a:srgbClr val="56B4E9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B5B5056-99C2-3788-A7F9-BBF77C61560C}"/>
              </a:ext>
            </a:extLst>
          </p:cNvPr>
          <p:cNvCxnSpPr>
            <a:cxnSpLocks/>
            <a:stCxn id="48" idx="6"/>
          </p:cNvCxnSpPr>
          <p:nvPr/>
        </p:nvCxnSpPr>
        <p:spPr>
          <a:xfrm flipV="1">
            <a:off x="4768340" y="2935519"/>
            <a:ext cx="2918129" cy="214986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0791D47-4CA7-AF74-35C1-84345A04ACD0}"/>
              </a:ext>
            </a:extLst>
          </p:cNvPr>
          <p:cNvCxnSpPr>
            <a:cxnSpLocks/>
            <a:stCxn id="48" idx="6"/>
          </p:cNvCxnSpPr>
          <p:nvPr/>
        </p:nvCxnSpPr>
        <p:spPr>
          <a:xfrm flipH="1" flipV="1">
            <a:off x="1811991" y="3012248"/>
            <a:ext cx="2956349" cy="13825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3FBBCF1A-D74B-27B5-D4A2-75FAB51EFE9E}"/>
              </a:ext>
            </a:extLst>
          </p:cNvPr>
          <p:cNvSpPr/>
          <p:nvPr/>
        </p:nvSpPr>
        <p:spPr>
          <a:xfrm>
            <a:off x="4664964" y="3098817"/>
            <a:ext cx="103376" cy="1033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B1209C-C705-191B-E722-A952B34ECDF7}"/>
              </a:ext>
            </a:extLst>
          </p:cNvPr>
          <p:cNvSpPr/>
          <p:nvPr/>
        </p:nvSpPr>
        <p:spPr>
          <a:xfrm>
            <a:off x="7634781" y="2896789"/>
            <a:ext cx="103376" cy="1033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4F827A-84D7-5C99-FCA8-F077D088CC48}"/>
              </a:ext>
            </a:extLst>
          </p:cNvPr>
          <p:cNvCxnSpPr>
            <a:cxnSpLocks/>
            <a:stCxn id="18" idx="2"/>
          </p:cNvCxnSpPr>
          <p:nvPr/>
        </p:nvCxnSpPr>
        <p:spPr>
          <a:xfrm flipV="1">
            <a:off x="2464563" y="2618510"/>
            <a:ext cx="2296272" cy="19411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D19769C-31DD-407B-FFF4-EFC14CBDE482}"/>
              </a:ext>
            </a:extLst>
          </p:cNvPr>
          <p:cNvSpPr/>
          <p:nvPr/>
        </p:nvSpPr>
        <p:spPr>
          <a:xfrm>
            <a:off x="2160747" y="2651895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56A0E-03E1-3CD3-CF21-A57006812B18}"/>
              </a:ext>
            </a:extLst>
          </p:cNvPr>
          <p:cNvSpPr/>
          <p:nvPr/>
        </p:nvSpPr>
        <p:spPr>
          <a:xfrm>
            <a:off x="2160747" y="2101475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0FBD99-E6F0-E582-39E8-3D4490F3D718}"/>
              </a:ext>
            </a:extLst>
          </p:cNvPr>
          <p:cNvSpPr/>
          <p:nvPr/>
        </p:nvSpPr>
        <p:spPr>
          <a:xfrm>
            <a:off x="2160747" y="3204368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3DDC9D-0A60-B5B9-E7CE-5243A00816D1}"/>
              </a:ext>
            </a:extLst>
          </p:cNvPr>
          <p:cNvSpPr/>
          <p:nvPr/>
        </p:nvSpPr>
        <p:spPr>
          <a:xfrm>
            <a:off x="2721158" y="2651036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E57C49-7244-7D26-122A-1B80DB60DE4E}"/>
              </a:ext>
            </a:extLst>
          </p:cNvPr>
          <p:cNvSpPr/>
          <p:nvPr/>
        </p:nvSpPr>
        <p:spPr>
          <a:xfrm>
            <a:off x="2721158" y="2100616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6D70B9-3466-A9EA-B48E-0ED61F3E5BEA}"/>
              </a:ext>
            </a:extLst>
          </p:cNvPr>
          <p:cNvSpPr/>
          <p:nvPr/>
        </p:nvSpPr>
        <p:spPr>
          <a:xfrm>
            <a:off x="2721158" y="3203509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FB846-8581-838E-7988-1E242594F83C}"/>
              </a:ext>
            </a:extLst>
          </p:cNvPr>
          <p:cNvSpPr/>
          <p:nvPr/>
        </p:nvSpPr>
        <p:spPr>
          <a:xfrm>
            <a:off x="1609109" y="2649720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2FCDD-21B0-0282-1C9F-C8B656943A06}"/>
              </a:ext>
            </a:extLst>
          </p:cNvPr>
          <p:cNvSpPr/>
          <p:nvPr/>
        </p:nvSpPr>
        <p:spPr>
          <a:xfrm>
            <a:off x="1609109" y="2099299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A32C4E-52D5-41C1-7F28-6AD9EFA5C82F}"/>
              </a:ext>
            </a:extLst>
          </p:cNvPr>
          <p:cNvSpPr/>
          <p:nvPr/>
        </p:nvSpPr>
        <p:spPr>
          <a:xfrm>
            <a:off x="1609109" y="3202193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18562F-93AB-B54C-57EE-8CA538B6EB69}"/>
              </a:ext>
            </a:extLst>
          </p:cNvPr>
          <p:cNvSpPr/>
          <p:nvPr/>
        </p:nvSpPr>
        <p:spPr>
          <a:xfrm>
            <a:off x="2464563" y="2778651"/>
            <a:ext cx="67948" cy="6794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DDD8ED-A76B-D45B-406C-A119D027D78C}"/>
              </a:ext>
            </a:extLst>
          </p:cNvPr>
          <p:cNvCxnSpPr>
            <a:cxnSpLocks/>
          </p:cNvCxnSpPr>
          <p:nvPr/>
        </p:nvCxnSpPr>
        <p:spPr>
          <a:xfrm>
            <a:off x="4657459" y="2618510"/>
            <a:ext cx="2977322" cy="278279"/>
          </a:xfrm>
          <a:prstGeom prst="line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172F610-2B2E-A214-9484-3C76A45CC346}"/>
              </a:ext>
            </a:extLst>
          </p:cNvPr>
          <p:cNvCxnSpPr>
            <a:cxnSpLocks/>
            <a:stCxn id="58" idx="2"/>
            <a:endCxn id="12" idx="7"/>
          </p:cNvCxnSpPr>
          <p:nvPr/>
        </p:nvCxnSpPr>
        <p:spPr>
          <a:xfrm>
            <a:off x="2430589" y="2383795"/>
            <a:ext cx="2345689" cy="142056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D292A2B1-6F63-C6DF-F1C4-3AD0F2CE04F0}"/>
              </a:ext>
            </a:extLst>
          </p:cNvPr>
          <p:cNvSpPr/>
          <p:nvPr/>
        </p:nvSpPr>
        <p:spPr>
          <a:xfrm>
            <a:off x="2430589" y="2349821"/>
            <a:ext cx="67948" cy="6794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745BABB-7DFF-886E-7730-1D090B67AA49}"/>
              </a:ext>
            </a:extLst>
          </p:cNvPr>
          <p:cNvCxnSpPr>
            <a:cxnSpLocks/>
            <a:stCxn id="12" idx="1"/>
            <a:endCxn id="2" idx="1"/>
          </p:cNvCxnSpPr>
          <p:nvPr/>
        </p:nvCxnSpPr>
        <p:spPr>
          <a:xfrm>
            <a:off x="4650181" y="2525851"/>
            <a:ext cx="2999739" cy="386077"/>
          </a:xfrm>
          <a:prstGeom prst="line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EAB0D5D-E633-94C1-8D8F-984DD3B4529B}"/>
              </a:ext>
            </a:extLst>
          </p:cNvPr>
          <p:cNvCxnSpPr>
            <a:cxnSpLocks/>
            <a:stCxn id="67" idx="2"/>
          </p:cNvCxnSpPr>
          <p:nvPr/>
        </p:nvCxnSpPr>
        <p:spPr>
          <a:xfrm flipV="1">
            <a:off x="2361187" y="3305776"/>
            <a:ext cx="2399648" cy="17153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6888F59F-728A-4F4F-817E-DC4C8DE86657}"/>
              </a:ext>
            </a:extLst>
          </p:cNvPr>
          <p:cNvSpPr/>
          <p:nvPr/>
        </p:nvSpPr>
        <p:spPr>
          <a:xfrm>
            <a:off x="2361187" y="3443332"/>
            <a:ext cx="67948" cy="6794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F1CB36A-554C-D1B8-CF1B-4F05F06B8961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738743" y="2948477"/>
            <a:ext cx="2896038" cy="368075"/>
          </a:xfrm>
          <a:prstGeom prst="line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95765C44-290A-FB33-D411-40C700A111C9}"/>
              </a:ext>
            </a:extLst>
          </p:cNvPr>
          <p:cNvSpPr txBox="1"/>
          <p:nvPr/>
        </p:nvSpPr>
        <p:spPr>
          <a:xfrm>
            <a:off x="5716829" y="207585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Marginalize over paths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5390AFF-59D8-9B3B-A018-19FBCD0E539A}"/>
              </a:ext>
            </a:extLst>
          </p:cNvPr>
          <p:cNvSpPr txBox="1"/>
          <p:nvPr/>
        </p:nvSpPr>
        <p:spPr>
          <a:xfrm>
            <a:off x="7000669" y="2088353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Estimated pdf =&gt; </a:t>
            </a:r>
            <a:r>
              <a:rPr lang="en-US" b="1" dirty="0"/>
              <a:t>BIASED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429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 animBg="1"/>
      <p:bldP spid="18" grpId="0" animBg="1"/>
      <p:bldP spid="58" grpId="0" animBg="1"/>
      <p:bldP spid="67" grpId="0" animBg="1"/>
      <p:bldP spid="71" grpId="0"/>
      <p:bldP spid="7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white teapot with a lid&#10;&#10;Description automatically generated">
            <a:extLst>
              <a:ext uri="{FF2B5EF4-FFF2-40B4-BE49-F238E27FC236}">
                <a16:creationId xmlns:a16="http://schemas.microsoft.com/office/drawing/2014/main" id="{72F3C442-77ED-C141-406F-C00656A59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816" y="2031760"/>
            <a:ext cx="3810000" cy="2857500"/>
          </a:xfrm>
          <a:prstGeom prst="rect">
            <a:avLst/>
          </a:prstGeom>
        </p:spPr>
      </p:pic>
      <p:sp>
        <p:nvSpPr>
          <p:cNvPr id="64" name="Google Shape;64;p10"/>
          <p:cNvSpPr txBox="1"/>
          <p:nvPr/>
        </p:nvSpPr>
        <p:spPr>
          <a:xfrm>
            <a:off x="2016000" y="857150"/>
            <a:ext cx="4493982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Energy redistribution path tracing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5" name="Google Shape;65;p10">
            <a:extLst>
              <a:ext uri="{FF2B5EF4-FFF2-40B4-BE49-F238E27FC236}">
                <a16:creationId xmlns:a16="http://schemas.microsoft.com/office/drawing/2014/main" id="{247D3BF0-47A1-9D44-DBDA-C9A27DDAFF06}"/>
              </a:ext>
            </a:extLst>
          </p:cNvPr>
          <p:cNvSpPr txBox="1"/>
          <p:nvPr/>
        </p:nvSpPr>
        <p:spPr>
          <a:xfrm>
            <a:off x="2016000" y="1388575"/>
            <a:ext cx="5990400" cy="2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Markov Chain Monte Carlo algorithm by D. Cline 2005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Initial path is mutated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Mutations are accepted based on energy ratio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Energy of initial path is split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196B857-9D9F-B270-CF1B-A2CF5EE54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90" y="3081638"/>
            <a:ext cx="1423698" cy="11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2D10B0-1080-0A29-2216-01F2AE85C32E}"/>
              </a:ext>
            </a:extLst>
          </p:cNvPr>
          <p:cNvSpPr/>
          <p:nvPr/>
        </p:nvSpPr>
        <p:spPr>
          <a:xfrm>
            <a:off x="2563357" y="3346904"/>
            <a:ext cx="177800" cy="177800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A9A92E-8345-B2AD-F450-6ED87A025C37}"/>
              </a:ext>
            </a:extLst>
          </p:cNvPr>
          <p:cNvSpPr txBox="1"/>
          <p:nvPr/>
        </p:nvSpPr>
        <p:spPr>
          <a:xfrm>
            <a:off x="2203148" y="2850806"/>
            <a:ext cx="76322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Pixel</a:t>
            </a:r>
            <a:endParaRPr lang="cs-CZ" sz="2400" dirty="0">
              <a:solidFill>
                <a:srgbClr val="56B4E9"/>
              </a:solidFill>
            </a:endParaRPr>
          </a:p>
        </p:txBody>
      </p:sp>
      <p:pic>
        <p:nvPicPr>
          <p:cNvPr id="31" name="Google Shape;66;p10">
            <a:extLst>
              <a:ext uri="{FF2B5EF4-FFF2-40B4-BE49-F238E27FC236}">
                <a16:creationId xmlns:a16="http://schemas.microsoft.com/office/drawing/2014/main" id="{68E8F92E-4708-CF18-4825-6DF0B16482A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6618000" y="1690065"/>
            <a:ext cx="684900" cy="684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60AA85D-A640-EB9B-1D1E-0E450B65E95D}"/>
              </a:ext>
            </a:extLst>
          </p:cNvPr>
          <p:cNvCxnSpPr>
            <a:cxnSpLocks/>
          </p:cNvCxnSpPr>
          <p:nvPr/>
        </p:nvCxnSpPr>
        <p:spPr>
          <a:xfrm flipV="1">
            <a:off x="6284277" y="2222498"/>
            <a:ext cx="656575" cy="93321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8907E71-71E4-7DF6-08F6-4C2A053278FF}"/>
              </a:ext>
            </a:extLst>
          </p:cNvPr>
          <p:cNvCxnSpPr>
            <a:stCxn id="19" idx="3"/>
          </p:cNvCxnSpPr>
          <p:nvPr/>
        </p:nvCxnSpPr>
        <p:spPr>
          <a:xfrm>
            <a:off x="2741157" y="3435804"/>
            <a:ext cx="1183421" cy="72896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192260-E5F1-7F7A-C824-9A4144CA18C3}"/>
              </a:ext>
            </a:extLst>
          </p:cNvPr>
          <p:cNvCxnSpPr>
            <a:cxnSpLocks/>
          </p:cNvCxnSpPr>
          <p:nvPr/>
        </p:nvCxnSpPr>
        <p:spPr>
          <a:xfrm flipV="1">
            <a:off x="3924578" y="3155710"/>
            <a:ext cx="2359699" cy="100905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B735F47-4725-FD57-AA7B-1A7985F29ED2}"/>
              </a:ext>
            </a:extLst>
          </p:cNvPr>
          <p:cNvCxnSpPr>
            <a:cxnSpLocks/>
          </p:cNvCxnSpPr>
          <p:nvPr/>
        </p:nvCxnSpPr>
        <p:spPr>
          <a:xfrm flipV="1">
            <a:off x="6436677" y="2142704"/>
            <a:ext cx="578272" cy="116540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CB6C64A-481B-5A24-C227-773A0B142A72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2741157" y="3435804"/>
            <a:ext cx="1183421" cy="88136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00E26F9-4D03-093B-4316-8A117DCC8420}"/>
              </a:ext>
            </a:extLst>
          </p:cNvPr>
          <p:cNvCxnSpPr>
            <a:cxnSpLocks/>
          </p:cNvCxnSpPr>
          <p:nvPr/>
        </p:nvCxnSpPr>
        <p:spPr>
          <a:xfrm flipV="1">
            <a:off x="3924578" y="3308110"/>
            <a:ext cx="2512099" cy="100905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4CE5D51-69FA-A9A7-A686-B05025118C7A}"/>
              </a:ext>
            </a:extLst>
          </p:cNvPr>
          <p:cNvCxnSpPr>
            <a:cxnSpLocks/>
          </p:cNvCxnSpPr>
          <p:nvPr/>
        </p:nvCxnSpPr>
        <p:spPr>
          <a:xfrm flipV="1">
            <a:off x="6589077" y="2142704"/>
            <a:ext cx="343325" cy="131780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245BCF0-51EE-8FF5-DEB3-CE8F6B2F0772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2741157" y="3435804"/>
            <a:ext cx="1183421" cy="62422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CF1F34E-2C96-5878-AFF0-DA2E5FCDE6F3}"/>
              </a:ext>
            </a:extLst>
          </p:cNvPr>
          <p:cNvCxnSpPr>
            <a:cxnSpLocks/>
          </p:cNvCxnSpPr>
          <p:nvPr/>
        </p:nvCxnSpPr>
        <p:spPr>
          <a:xfrm flipV="1">
            <a:off x="3924578" y="3460510"/>
            <a:ext cx="2664499" cy="59952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Multiplication Sign 81">
            <a:extLst>
              <a:ext uri="{FF2B5EF4-FFF2-40B4-BE49-F238E27FC236}">
                <a16:creationId xmlns:a16="http://schemas.microsoft.com/office/drawing/2014/main" id="{8964A84C-D3DE-FA4C-4F80-C2021DA2B78A}"/>
              </a:ext>
            </a:extLst>
          </p:cNvPr>
          <p:cNvSpPr/>
          <p:nvPr/>
        </p:nvSpPr>
        <p:spPr>
          <a:xfrm>
            <a:off x="3767287" y="3820012"/>
            <a:ext cx="453380" cy="453380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2E1B2B-18AB-A2BA-7D82-15552C55C74B}"/>
              </a:ext>
            </a:extLst>
          </p:cNvPr>
          <p:cNvCxnSpPr>
            <a:cxnSpLocks/>
          </p:cNvCxnSpPr>
          <p:nvPr/>
        </p:nvCxnSpPr>
        <p:spPr>
          <a:xfrm flipV="1">
            <a:off x="6224704" y="2070098"/>
            <a:ext cx="700413" cy="104184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7DCF77D-D377-504C-F5DB-2BD0BEB5CA48}"/>
              </a:ext>
            </a:extLst>
          </p:cNvPr>
          <p:cNvCxnSpPr>
            <a:cxnSpLocks/>
            <a:stCxn id="19" idx="3"/>
            <a:endCxn id="82" idx="1"/>
          </p:cNvCxnSpPr>
          <p:nvPr/>
        </p:nvCxnSpPr>
        <p:spPr>
          <a:xfrm>
            <a:off x="2741157" y="3435804"/>
            <a:ext cx="1370619" cy="493099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9FD5912-AD18-9FEF-B3A8-B99FE82F2763}"/>
              </a:ext>
            </a:extLst>
          </p:cNvPr>
          <p:cNvCxnSpPr>
            <a:cxnSpLocks/>
            <a:stCxn id="82" idx="1"/>
          </p:cNvCxnSpPr>
          <p:nvPr/>
        </p:nvCxnSpPr>
        <p:spPr>
          <a:xfrm flipV="1">
            <a:off x="4111776" y="3111938"/>
            <a:ext cx="2118427" cy="81696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06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Path projection with MCMC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pic>
        <p:nvPicPr>
          <p:cNvPr id="2" name="Picture 1" descr="A white teapot with a lid&#10;&#10;Description automatically generated">
            <a:extLst>
              <a:ext uri="{FF2B5EF4-FFF2-40B4-BE49-F238E27FC236}">
                <a16:creationId xmlns:a16="http://schemas.microsoft.com/office/drawing/2014/main" id="{07A4CC35-F7CC-48B7-583E-93597FBE1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492" y="1918235"/>
            <a:ext cx="3193599" cy="2395199"/>
          </a:xfrm>
          <a:prstGeom prst="rect">
            <a:avLst/>
          </a:prstGeom>
        </p:spPr>
      </p:pic>
      <p:pic>
        <p:nvPicPr>
          <p:cNvPr id="3" name="Google Shape;66;p10">
            <a:extLst>
              <a:ext uri="{FF2B5EF4-FFF2-40B4-BE49-F238E27FC236}">
                <a16:creationId xmlns:a16="http://schemas.microsoft.com/office/drawing/2014/main" id="{C238A0C4-EB81-1CBA-F4F0-1CB4618AFEC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453374" y="1344953"/>
            <a:ext cx="684900" cy="6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CEB3A5F-519D-938A-FDA3-A5523192F587}"/>
              </a:ext>
            </a:extLst>
          </p:cNvPr>
          <p:cNvSpPr/>
          <p:nvPr/>
        </p:nvSpPr>
        <p:spPr>
          <a:xfrm>
            <a:off x="4624066" y="2329383"/>
            <a:ext cx="178327" cy="134156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C5C9D8-8D44-EDA7-089F-83A46578D510}"/>
              </a:ext>
            </a:extLst>
          </p:cNvPr>
          <p:cNvSpPr txBox="1"/>
          <p:nvPr/>
        </p:nvSpPr>
        <p:spPr>
          <a:xfrm>
            <a:off x="4282588" y="1687403"/>
            <a:ext cx="8531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Lens</a:t>
            </a:r>
            <a:endParaRPr lang="cs-CZ" sz="2400" dirty="0">
              <a:solidFill>
                <a:srgbClr val="56B4E9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07A3AD-CA1B-387F-4353-2E39402B4FC3}"/>
              </a:ext>
            </a:extLst>
          </p:cNvPr>
          <p:cNvCxnSpPr>
            <a:cxnSpLocks/>
            <a:stCxn id="35" idx="2"/>
            <a:endCxn id="16" idx="6"/>
          </p:cNvCxnSpPr>
          <p:nvPr/>
        </p:nvCxnSpPr>
        <p:spPr>
          <a:xfrm flipV="1">
            <a:off x="2464563" y="2618510"/>
            <a:ext cx="2296272" cy="19411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187421D-4977-AFFD-CAD8-5B1E6160DF13}"/>
              </a:ext>
            </a:extLst>
          </p:cNvPr>
          <p:cNvSpPr/>
          <p:nvPr/>
        </p:nvSpPr>
        <p:spPr>
          <a:xfrm>
            <a:off x="2160747" y="2651895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888E13-21F0-3ABE-98BB-974732A23286}"/>
              </a:ext>
            </a:extLst>
          </p:cNvPr>
          <p:cNvSpPr/>
          <p:nvPr/>
        </p:nvSpPr>
        <p:spPr>
          <a:xfrm>
            <a:off x="2160747" y="2101475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D3F9AD-CA4E-BDEB-2E07-1E54E12CBA85}"/>
              </a:ext>
            </a:extLst>
          </p:cNvPr>
          <p:cNvSpPr/>
          <p:nvPr/>
        </p:nvSpPr>
        <p:spPr>
          <a:xfrm>
            <a:off x="2160747" y="3204368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12BE5E-6CAF-5E92-142E-87AE69043960}"/>
              </a:ext>
            </a:extLst>
          </p:cNvPr>
          <p:cNvSpPr/>
          <p:nvPr/>
        </p:nvSpPr>
        <p:spPr>
          <a:xfrm>
            <a:off x="2721158" y="2651036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D1D29FF-117D-838B-98C1-75399C487E89}"/>
              </a:ext>
            </a:extLst>
          </p:cNvPr>
          <p:cNvSpPr/>
          <p:nvPr/>
        </p:nvSpPr>
        <p:spPr>
          <a:xfrm>
            <a:off x="2721158" y="2100616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A3E7BD-5DA6-876E-9B7B-98A2E4F14C10}"/>
              </a:ext>
            </a:extLst>
          </p:cNvPr>
          <p:cNvSpPr/>
          <p:nvPr/>
        </p:nvSpPr>
        <p:spPr>
          <a:xfrm>
            <a:off x="2721158" y="3203509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0D163-706C-8096-5312-C5166E914F9E}"/>
              </a:ext>
            </a:extLst>
          </p:cNvPr>
          <p:cNvSpPr/>
          <p:nvPr/>
        </p:nvSpPr>
        <p:spPr>
          <a:xfrm>
            <a:off x="1609109" y="2649720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695F9F-30E9-19FA-F2C5-529F103604DE}"/>
              </a:ext>
            </a:extLst>
          </p:cNvPr>
          <p:cNvSpPr/>
          <p:nvPr/>
        </p:nvSpPr>
        <p:spPr>
          <a:xfrm>
            <a:off x="1609109" y="2099299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86722C-725A-9EB2-8416-B6BDB7A53F84}"/>
              </a:ext>
            </a:extLst>
          </p:cNvPr>
          <p:cNvSpPr/>
          <p:nvPr/>
        </p:nvSpPr>
        <p:spPr>
          <a:xfrm>
            <a:off x="1609109" y="3202193"/>
            <a:ext cx="555667" cy="555667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0EFF465-672B-1CE4-5D1D-B46E04E1F3B2}"/>
              </a:ext>
            </a:extLst>
          </p:cNvPr>
          <p:cNvSpPr/>
          <p:nvPr/>
        </p:nvSpPr>
        <p:spPr>
          <a:xfrm>
            <a:off x="2464563" y="2778651"/>
            <a:ext cx="67948" cy="6794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450C1B-3127-51FB-EF70-BE2F1B48FF9D}"/>
              </a:ext>
            </a:extLst>
          </p:cNvPr>
          <p:cNvSpPr txBox="1"/>
          <p:nvPr/>
        </p:nvSpPr>
        <p:spPr>
          <a:xfrm>
            <a:off x="2012020" y="1646900"/>
            <a:ext cx="76655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Film</a:t>
            </a:r>
            <a:endParaRPr lang="cs-CZ" sz="2400" dirty="0">
              <a:solidFill>
                <a:srgbClr val="56B4E9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381B474-C7C1-5FA5-75C4-0C9D764C8D8E}"/>
              </a:ext>
            </a:extLst>
          </p:cNvPr>
          <p:cNvCxnSpPr>
            <a:cxnSpLocks/>
          </p:cNvCxnSpPr>
          <p:nvPr/>
        </p:nvCxnSpPr>
        <p:spPr>
          <a:xfrm flipV="1">
            <a:off x="6983253" y="1646900"/>
            <a:ext cx="812571" cy="1368687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B233658-0BC2-874E-2910-CEBBD0580F5D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657459" y="2618510"/>
            <a:ext cx="2325794" cy="39373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7EE3F15-290F-6162-64AA-E3D7A616EF5D}"/>
              </a:ext>
            </a:extLst>
          </p:cNvPr>
          <p:cNvSpPr/>
          <p:nvPr/>
        </p:nvSpPr>
        <p:spPr>
          <a:xfrm>
            <a:off x="4657459" y="2566822"/>
            <a:ext cx="103376" cy="1033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B5B5056-99C2-3788-A7F9-BBF77C61560C}"/>
              </a:ext>
            </a:extLst>
          </p:cNvPr>
          <p:cNvCxnSpPr>
            <a:cxnSpLocks/>
            <a:stCxn id="48" idx="6"/>
          </p:cNvCxnSpPr>
          <p:nvPr/>
        </p:nvCxnSpPr>
        <p:spPr>
          <a:xfrm flipV="1">
            <a:off x="4768340" y="3016913"/>
            <a:ext cx="2214913" cy="133592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0791D47-4CA7-AF74-35C1-84345A04ACD0}"/>
              </a:ext>
            </a:extLst>
          </p:cNvPr>
          <p:cNvCxnSpPr>
            <a:cxnSpLocks/>
            <a:stCxn id="48" idx="6"/>
          </p:cNvCxnSpPr>
          <p:nvPr/>
        </p:nvCxnSpPr>
        <p:spPr>
          <a:xfrm flipH="1" flipV="1">
            <a:off x="1811991" y="3012248"/>
            <a:ext cx="2956349" cy="13825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3FBBCF1A-D74B-27B5-D4A2-75FAB51EFE9E}"/>
              </a:ext>
            </a:extLst>
          </p:cNvPr>
          <p:cNvSpPr/>
          <p:nvPr/>
        </p:nvSpPr>
        <p:spPr>
          <a:xfrm>
            <a:off x="4664964" y="3098817"/>
            <a:ext cx="103376" cy="1033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C56DF8C-7C85-8789-3F47-3723A493FBFB}"/>
              </a:ext>
            </a:extLst>
          </p:cNvPr>
          <p:cNvCxnSpPr>
            <a:cxnSpLocks/>
            <a:stCxn id="56" idx="6"/>
          </p:cNvCxnSpPr>
          <p:nvPr/>
        </p:nvCxnSpPr>
        <p:spPr>
          <a:xfrm flipV="1">
            <a:off x="4768340" y="3034772"/>
            <a:ext cx="2238235" cy="430657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6961321-756E-8BC2-EB9D-104A39013352}"/>
              </a:ext>
            </a:extLst>
          </p:cNvPr>
          <p:cNvCxnSpPr>
            <a:cxnSpLocks/>
            <a:stCxn id="56" idx="6"/>
          </p:cNvCxnSpPr>
          <p:nvPr/>
        </p:nvCxnSpPr>
        <p:spPr>
          <a:xfrm flipH="1" flipV="1">
            <a:off x="2269314" y="3329071"/>
            <a:ext cx="2499026" cy="136358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C5DC3C-07ED-0DA0-24EF-52BF4CD68F17}"/>
              </a:ext>
            </a:extLst>
          </p:cNvPr>
          <p:cNvCxnSpPr>
            <a:cxnSpLocks/>
            <a:stCxn id="56" idx="6"/>
          </p:cNvCxnSpPr>
          <p:nvPr/>
        </p:nvCxnSpPr>
        <p:spPr>
          <a:xfrm flipV="1">
            <a:off x="4768340" y="3027544"/>
            <a:ext cx="2214291" cy="43788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5624C0-6261-D9D0-756E-BFFDEF839F65}"/>
              </a:ext>
            </a:extLst>
          </p:cNvPr>
          <p:cNvCxnSpPr>
            <a:cxnSpLocks/>
            <a:stCxn id="11" idx="2"/>
            <a:endCxn id="56" idx="2"/>
          </p:cNvCxnSpPr>
          <p:nvPr/>
        </p:nvCxnSpPr>
        <p:spPr>
          <a:xfrm>
            <a:off x="2289411" y="3333521"/>
            <a:ext cx="2375553" cy="13190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617C3055-F618-B1CA-CEB7-250882126492}"/>
              </a:ext>
            </a:extLst>
          </p:cNvPr>
          <p:cNvSpPr/>
          <p:nvPr/>
        </p:nvSpPr>
        <p:spPr>
          <a:xfrm>
            <a:off x="2289411" y="3299547"/>
            <a:ext cx="67948" cy="6794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238B5143-13E7-499E-4DFA-79A1E549C3D9}"/>
              </a:ext>
            </a:extLst>
          </p:cNvPr>
          <p:cNvSpPr/>
          <p:nvPr/>
        </p:nvSpPr>
        <p:spPr>
          <a:xfrm>
            <a:off x="3755502" y="2875691"/>
            <a:ext cx="453380" cy="453380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E465059-8903-5B76-9439-FF5D409081EC}"/>
              </a:ext>
            </a:extLst>
          </p:cNvPr>
          <p:cNvSpPr/>
          <p:nvPr/>
        </p:nvSpPr>
        <p:spPr>
          <a:xfrm>
            <a:off x="4664964" y="3413741"/>
            <a:ext cx="103376" cy="1033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A6C8FD-1421-86A5-1FFB-2FFAC8793364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4664964" y="2852382"/>
            <a:ext cx="2280074" cy="159866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E8749A-78AF-DBAB-8948-23BCC38F213C}"/>
              </a:ext>
            </a:extLst>
          </p:cNvPr>
          <p:cNvCxnSpPr>
            <a:cxnSpLocks/>
            <a:stCxn id="41" idx="6"/>
          </p:cNvCxnSpPr>
          <p:nvPr/>
        </p:nvCxnSpPr>
        <p:spPr>
          <a:xfrm flipH="1">
            <a:off x="2255358" y="2852382"/>
            <a:ext cx="2512982" cy="14242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955EE1FF-2143-9E0A-FA37-325094C0C104}"/>
              </a:ext>
            </a:extLst>
          </p:cNvPr>
          <p:cNvSpPr/>
          <p:nvPr/>
        </p:nvSpPr>
        <p:spPr>
          <a:xfrm>
            <a:off x="4664964" y="2800694"/>
            <a:ext cx="103376" cy="1033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C3C000F-24AF-A769-87C9-C482BF8039DB}"/>
              </a:ext>
            </a:extLst>
          </p:cNvPr>
          <p:cNvSpPr txBox="1"/>
          <p:nvPr/>
        </p:nvSpPr>
        <p:spPr>
          <a:xfrm>
            <a:off x="4914663" y="2390851"/>
            <a:ext cx="1200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2x repetition</a:t>
            </a:r>
          </a:p>
        </p:txBody>
      </p:sp>
    </p:spTree>
    <p:extLst>
      <p:ext uri="{BB962C8B-B14F-4D97-AF65-F5344CB8AC3E}">
        <p14:creationId xmlns:p14="http://schemas.microsoft.com/office/powerpoint/2010/main" val="176928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6" grpId="0" animBg="1"/>
      <p:bldP spid="48" grpId="0" animBg="1"/>
      <p:bldP spid="48" grpId="1" animBg="1"/>
      <p:bldP spid="11" grpId="0" animBg="1"/>
      <p:bldP spid="14" grpId="0" animBg="1"/>
      <p:bldP spid="14" grpId="1" animBg="1"/>
      <p:bldP spid="56" grpId="0" animBg="1"/>
      <p:bldP spid="41" grpId="0" animBg="1"/>
      <p:bldP spid="52" grpId="0"/>
      <p:bldP spid="5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Path projection with MCMC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Google Shape;65;p10"/>
              <p:cNvSpPr txBox="1"/>
              <p:nvPr/>
            </p:nvSpPr>
            <p:spPr>
              <a:xfrm>
                <a:off x="2016000" y="1388575"/>
                <a:ext cx="5990400" cy="221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45720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:r>
                  <a:rPr lang="en-US" sz="1200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Each path has a reprojection probability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rgbClr val="252525"/>
                        </a:solidFill>
                        <a:latin typeface="Cambria Math" panose="02040503050406030204" pitchFamily="18" charset="0"/>
                        <a:cs typeface="Poppins Light"/>
                        <a:sym typeface="Poppins Light"/>
                      </a:rPr>
                      <m:t>𝑷</m:t>
                    </m:r>
                  </m:oMath>
                </a14:m>
                <a:endParaRPr lang="en-US" sz="1200" b="1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15240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</a:pPr>
                <a:endParaRPr lang="en-US"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sz="1200" b="1" i="1" smtClean="0">
                            <a:solidFill>
                              <a:srgbClr val="252525"/>
                            </a:solidFill>
                            <a:latin typeface="Cambria Math" panose="02040503050406030204" pitchFamily="18" charset="0"/>
                            <a:cs typeface="Poppins Light"/>
                            <a:sym typeface="Poppins Light"/>
                          </a:rPr>
                        </m:ctrlPr>
                      </m:dPr>
                      <m:e>
                        <m:r>
                          <a:rPr lang="en-US" sz="1200" b="1" i="1" smtClean="0">
                            <a:solidFill>
                              <a:srgbClr val="252525"/>
                            </a:solidFill>
                            <a:latin typeface="Cambria Math" panose="02040503050406030204" pitchFamily="18" charset="0"/>
                            <a:cs typeface="Poppins Light"/>
                            <a:sym typeface="Poppins Light"/>
                          </a:rPr>
                          <m:t>𝑷</m:t>
                        </m:r>
                        <m:r>
                          <a:rPr lang="en-US" sz="1200" b="1" i="1" smtClean="0">
                            <a:solidFill>
                              <a:srgbClr val="252525"/>
                            </a:solidFill>
                            <a:latin typeface="Cambria Math" panose="02040503050406030204" pitchFamily="18" charset="0"/>
                            <a:cs typeface="Poppins Light"/>
                            <a:sym typeface="Poppins Light"/>
                          </a:rPr>
                          <m:t>∗</m:t>
                        </m:r>
                        <m:r>
                          <a:rPr lang="en-US" sz="1200" b="1" i="1" smtClean="0">
                            <a:solidFill>
                              <a:srgbClr val="252525"/>
                            </a:solidFill>
                            <a:latin typeface="Cambria Math" panose="02040503050406030204" pitchFamily="18" charset="0"/>
                            <a:cs typeface="Poppins Light"/>
                            <a:sym typeface="Poppins Light"/>
                          </a:rPr>
                          <m:t>𝑵</m:t>
                        </m:r>
                      </m:e>
                    </m:d>
                  </m:oMath>
                </a14:m>
                <a:r>
                  <a:rPr lang="en-US" sz="1200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 reprojection count for each path</a:t>
                </a:r>
              </a:p>
              <a:p>
                <a:pPr marL="45720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:endParaRPr lang="en-US"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:r>
                  <a:rPr lang="en-US" sz="1200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Each reprojection weighted by 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252525"/>
                        </a:solidFill>
                        <a:latin typeface="Cambria Math" panose="02040503050406030204" pitchFamily="18" charset="0"/>
                        <a:cs typeface="Poppins Light"/>
                        <a:sym typeface="Poppins Light"/>
                      </a:rPr>
                      <m:t>#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252525"/>
                        </a:solidFill>
                        <a:latin typeface="Cambria Math" panose="02040503050406030204" pitchFamily="18" charset="0"/>
                        <a:cs typeface="Poppins Light"/>
                        <a:sym typeface="Poppins Light"/>
                      </a:rPr>
                      <m:t>repetition</m:t>
                    </m:r>
                    <m:r>
                      <a:rPr lang="en-US" sz="1200" b="0" i="0" smtClean="0">
                        <a:solidFill>
                          <a:srgbClr val="252525"/>
                        </a:solidFill>
                        <a:latin typeface="Cambria Math" panose="02040503050406030204" pitchFamily="18" charset="0"/>
                        <a:cs typeface="Poppins Light"/>
                        <a:sym typeface="Poppins Light"/>
                      </a:rPr>
                      <m:t>/</m:t>
                    </m:r>
                    <m:d>
                      <m:dPr>
                        <m:begChr m:val="⌊"/>
                        <m:endChr m:val="⌋"/>
                        <m:ctrlPr>
                          <a:rPr lang="en-US" sz="1200" b="1" i="1" smtClean="0">
                            <a:solidFill>
                              <a:srgbClr val="252525"/>
                            </a:solidFill>
                            <a:latin typeface="Cambria Math" panose="02040503050406030204" pitchFamily="18" charset="0"/>
                            <a:cs typeface="Poppins Light"/>
                            <a:sym typeface="Poppins Light"/>
                          </a:rPr>
                        </m:ctrlPr>
                      </m:dPr>
                      <m:e>
                        <m:r>
                          <a:rPr lang="en-US" sz="1200" b="1" i="1" smtClean="0">
                            <a:solidFill>
                              <a:srgbClr val="252525"/>
                            </a:solidFill>
                            <a:latin typeface="Cambria Math" panose="02040503050406030204" pitchFamily="18" charset="0"/>
                            <a:cs typeface="Poppins Light"/>
                            <a:sym typeface="Poppins Light"/>
                          </a:rPr>
                          <m:t>𝑷</m:t>
                        </m:r>
                        <m:r>
                          <a:rPr lang="en-US" sz="1200" b="1" i="1" smtClean="0">
                            <a:solidFill>
                              <a:srgbClr val="252525"/>
                            </a:solidFill>
                            <a:latin typeface="Cambria Math" panose="02040503050406030204" pitchFamily="18" charset="0"/>
                            <a:cs typeface="Poppins Light"/>
                            <a:sym typeface="Poppins Light"/>
                          </a:rPr>
                          <m:t>∗</m:t>
                        </m:r>
                        <m:r>
                          <a:rPr lang="en-US" sz="1200" b="1" i="1" smtClean="0">
                            <a:solidFill>
                              <a:srgbClr val="252525"/>
                            </a:solidFill>
                            <a:latin typeface="Cambria Math" panose="02040503050406030204" pitchFamily="18" charset="0"/>
                            <a:cs typeface="Poppins Light"/>
                            <a:sym typeface="Poppins Light"/>
                          </a:rPr>
                          <m:t>𝑵</m:t>
                        </m:r>
                      </m:e>
                    </m:d>
                  </m:oMath>
                </a14:m>
                <a:endParaRPr lang="en-US" sz="1200" b="1" dirty="0">
                  <a:solidFill>
                    <a:srgbClr val="252525"/>
                  </a:solidFill>
                  <a:latin typeface="Poppins Light"/>
                  <a:cs typeface="Poppins Light"/>
                  <a:sym typeface="Poppins Light"/>
                </a:endParaRPr>
              </a:p>
              <a:p>
                <a:pPr marL="45720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:endParaRPr lang="en-US"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52525"/>
                  </a:buClr>
                  <a:buSzPts val="1200"/>
                  <a:buFont typeface="Poppins Light"/>
                  <a:buChar char="●"/>
                </a:pP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rgbClr val="252525"/>
                        </a:solidFill>
                        <a:latin typeface="Cambria Math" panose="02040503050406030204" pitchFamily="18" charset="0"/>
                        <a:cs typeface="Poppins Light"/>
                        <a:sym typeface="Poppins Light"/>
                      </a:rPr>
                      <m:t>𝑵</m:t>
                    </m:r>
                  </m:oMath>
                </a14:m>
                <a:r>
                  <a:rPr lang="en-US" sz="1200" dirty="0">
                    <a:solidFill>
                      <a:srgbClr val="252525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 is user parameter (64 default)</a:t>
                </a:r>
              </a:p>
              <a:p>
                <a:pPr marL="4572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9144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4572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9144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252525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</p:txBody>
          </p:sp>
        </mc:Choice>
        <mc:Fallback xmlns="">
          <p:sp>
            <p:nvSpPr>
              <p:cNvPr id="65" name="Google Shape;65;p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000" y="1388575"/>
                <a:ext cx="5990400" cy="2218800"/>
              </a:xfrm>
              <a:prstGeom prst="rect">
                <a:avLst/>
              </a:prstGeom>
              <a:blipFill>
                <a:blip r:embed="rId3"/>
                <a:stretch>
                  <a:fillRect t="-21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</p:spTree>
    <p:extLst>
      <p:ext uri="{BB962C8B-B14F-4D97-AF65-F5344CB8AC3E}">
        <p14:creationId xmlns:p14="http://schemas.microsoft.com/office/powerpoint/2010/main" val="15179710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Final image combination</a:t>
            </a:r>
          </a:p>
        </p:txBody>
      </p:sp>
      <p:sp>
        <p:nvSpPr>
          <p:cNvPr id="65" name="Google Shape;65;p10"/>
          <p:cNvSpPr txBox="1"/>
          <p:nvPr/>
        </p:nvSpPr>
        <p:spPr>
          <a:xfrm>
            <a:off x="2016000" y="1388575"/>
            <a:ext cx="5990400" cy="2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same buffer for reprojected and normal paths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Per-pixel adaptivity needs more care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pic>
        <p:nvPicPr>
          <p:cNvPr id="5" name="Picture 4" descr="A blurry image of a black background&#10;&#10;Description automatically generated">
            <a:extLst>
              <a:ext uri="{FF2B5EF4-FFF2-40B4-BE49-F238E27FC236}">
                <a16:creationId xmlns:a16="http://schemas.microsoft.com/office/drawing/2014/main" id="{0D13F507-A3A4-718E-8520-1A96B7286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57" y="2724857"/>
            <a:ext cx="2504365" cy="1408705"/>
          </a:xfrm>
          <a:prstGeom prst="rect">
            <a:avLst/>
          </a:prstGeom>
        </p:spPr>
      </p:pic>
      <p:pic>
        <p:nvPicPr>
          <p:cNvPr id="9" name="Picture 8" descr="A group of toy cars&#10;&#10;Description automatically generated">
            <a:extLst>
              <a:ext uri="{FF2B5EF4-FFF2-40B4-BE49-F238E27FC236}">
                <a16:creationId xmlns:a16="http://schemas.microsoft.com/office/drawing/2014/main" id="{1B509B0E-EF50-2D99-752E-51B1416C6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810" y="2724072"/>
            <a:ext cx="2504365" cy="1408705"/>
          </a:xfrm>
          <a:prstGeom prst="rect">
            <a:avLst/>
          </a:prstGeom>
        </p:spPr>
      </p:pic>
      <p:pic>
        <p:nvPicPr>
          <p:cNvPr id="11" name="Picture 10" descr="A close-up of a toy car&#10;&#10;Description automatically generated">
            <a:extLst>
              <a:ext uri="{FF2B5EF4-FFF2-40B4-BE49-F238E27FC236}">
                <a16:creationId xmlns:a16="http://schemas.microsoft.com/office/drawing/2014/main" id="{2C4752E1-54EF-34ED-F009-9938D760B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084" y="2724072"/>
            <a:ext cx="2504365" cy="1408705"/>
          </a:xfrm>
          <a:prstGeom prst="rect">
            <a:avLst/>
          </a:prstGeom>
        </p:spPr>
      </p:pic>
      <p:sp>
        <p:nvSpPr>
          <p:cNvPr id="12" name="Equals 11">
            <a:extLst>
              <a:ext uri="{FF2B5EF4-FFF2-40B4-BE49-F238E27FC236}">
                <a16:creationId xmlns:a16="http://schemas.microsoft.com/office/drawing/2014/main" id="{6DD496CE-7BEF-AD1A-0563-3669F36EFDA1}"/>
              </a:ext>
            </a:extLst>
          </p:cNvPr>
          <p:cNvSpPr/>
          <p:nvPr/>
        </p:nvSpPr>
        <p:spPr>
          <a:xfrm>
            <a:off x="5839786" y="3229467"/>
            <a:ext cx="293427" cy="293427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25723AAA-694B-13B8-EBD8-0CAC43BC8FC7}"/>
              </a:ext>
            </a:extLst>
          </p:cNvPr>
          <p:cNvSpPr/>
          <p:nvPr/>
        </p:nvSpPr>
        <p:spPr>
          <a:xfrm>
            <a:off x="2858537" y="3229467"/>
            <a:ext cx="353612" cy="353612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76A0E0-F48C-0FFD-E35C-0EFFA6844868}"/>
              </a:ext>
            </a:extLst>
          </p:cNvPr>
          <p:cNvSpPr txBox="1"/>
          <p:nvPr/>
        </p:nvSpPr>
        <p:spPr>
          <a:xfrm>
            <a:off x="3567668" y="4132777"/>
            <a:ext cx="180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Low intensity DOF highlights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B8818-6B62-8639-3737-069FFB1BCB71}"/>
              </a:ext>
            </a:extLst>
          </p:cNvPr>
          <p:cNvSpPr txBox="1"/>
          <p:nvPr/>
        </p:nvSpPr>
        <p:spPr>
          <a:xfrm>
            <a:off x="6933606" y="2419428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 image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CFE37B-7086-42BB-62DE-9E3B6841CC2F}"/>
              </a:ext>
            </a:extLst>
          </p:cNvPr>
          <p:cNvSpPr txBox="1"/>
          <p:nvPr/>
        </p:nvSpPr>
        <p:spPr>
          <a:xfrm>
            <a:off x="3868121" y="2419506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reprojected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3269A3-FEDD-DB12-1A63-E3371E4244FB}"/>
              </a:ext>
            </a:extLst>
          </p:cNvPr>
          <p:cNvSpPr txBox="1"/>
          <p:nvPr/>
        </p:nvSpPr>
        <p:spPr>
          <a:xfrm>
            <a:off x="896851" y="2416295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Reprojected</a:t>
            </a:r>
          </a:p>
        </p:txBody>
      </p:sp>
    </p:spTree>
    <p:extLst>
      <p:ext uri="{BB962C8B-B14F-4D97-AF65-F5344CB8AC3E}">
        <p14:creationId xmlns:p14="http://schemas.microsoft.com/office/powerpoint/2010/main" val="187446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Final image combination</a:t>
            </a:r>
          </a:p>
        </p:txBody>
      </p:sp>
      <p:sp>
        <p:nvSpPr>
          <p:cNvPr id="65" name="Google Shape;65;p10"/>
          <p:cNvSpPr txBox="1"/>
          <p:nvPr/>
        </p:nvSpPr>
        <p:spPr>
          <a:xfrm>
            <a:off x="2016000" y="1388575"/>
            <a:ext cx="5990400" cy="2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same buffer for reprojected and normal paths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Per-pixel adaptivity needs more care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reproject render elements without additional cost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8EB106-4608-FC5B-6ACA-44EFE68342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7357" y="2724857"/>
            <a:ext cx="2504364" cy="1408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967F45-9D81-6052-EC98-39F22C820E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61810" y="2724072"/>
            <a:ext cx="2504364" cy="1408705"/>
          </a:xfrm>
          <a:prstGeom prst="rect">
            <a:avLst/>
          </a:prstGeom>
        </p:spPr>
      </p:pic>
      <p:pic>
        <p:nvPicPr>
          <p:cNvPr id="11" name="Picture 10" descr="A close-up of a toy car&#10;&#10;Description automatically generated">
            <a:extLst>
              <a:ext uri="{FF2B5EF4-FFF2-40B4-BE49-F238E27FC236}">
                <a16:creationId xmlns:a16="http://schemas.microsoft.com/office/drawing/2014/main" id="{1652A8E0-E7AF-9568-A477-1FF5ABAE6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084" y="2724072"/>
            <a:ext cx="2504365" cy="14087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AA6026-A8A7-F568-21FC-30956C390237}"/>
              </a:ext>
            </a:extLst>
          </p:cNvPr>
          <p:cNvSpPr txBox="1"/>
          <p:nvPr/>
        </p:nvSpPr>
        <p:spPr>
          <a:xfrm>
            <a:off x="6844706" y="2419428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Beauty image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51AFAA-0D75-5EF3-08AA-373600418AC8}"/>
              </a:ext>
            </a:extLst>
          </p:cNvPr>
          <p:cNvSpPr txBox="1"/>
          <p:nvPr/>
        </p:nvSpPr>
        <p:spPr>
          <a:xfrm>
            <a:off x="3614121" y="2419506"/>
            <a:ext cx="1887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Raw specular lighting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B281E9-5C7E-78AE-ECED-267F01A84F4D}"/>
              </a:ext>
            </a:extLst>
          </p:cNvPr>
          <p:cNvSpPr txBox="1"/>
          <p:nvPr/>
        </p:nvSpPr>
        <p:spPr>
          <a:xfrm>
            <a:off x="623411" y="2416295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Raw diffuse lighting</a:t>
            </a:r>
          </a:p>
        </p:txBody>
      </p:sp>
    </p:spTree>
    <p:extLst>
      <p:ext uri="{BB962C8B-B14F-4D97-AF65-F5344CB8AC3E}">
        <p14:creationId xmlns:p14="http://schemas.microsoft.com/office/powerpoint/2010/main" val="313828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How to Draw a Mirror Step by Step - EasyLineDrawing">
            <a:extLst>
              <a:ext uri="{FF2B5EF4-FFF2-40B4-BE49-F238E27FC236}">
                <a16:creationId xmlns:a16="http://schemas.microsoft.com/office/drawing/2014/main" id="{146ABD96-67FB-52E1-72B6-696B79DBD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757" y="2829139"/>
            <a:ext cx="2359700" cy="1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ow to Draw a Mirror Step by Step - EasyLineDrawing">
            <a:extLst>
              <a:ext uri="{FF2B5EF4-FFF2-40B4-BE49-F238E27FC236}">
                <a16:creationId xmlns:a16="http://schemas.microsoft.com/office/drawing/2014/main" id="{30C8BC38-EC78-41AB-E499-E7DE1105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48" y="2218179"/>
            <a:ext cx="2359700" cy="1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w to Draw a Mirror Step by Step - EasyLineDrawing">
            <a:extLst>
              <a:ext uri="{FF2B5EF4-FFF2-40B4-BE49-F238E27FC236}">
                <a16:creationId xmlns:a16="http://schemas.microsoft.com/office/drawing/2014/main" id="{A67DACEB-0ED3-ECAF-0D43-4A844830B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39" y="2869917"/>
            <a:ext cx="2359700" cy="1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Delta reflection/refraction</a:t>
            </a: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EF0A31EB-EC44-8489-4BC4-CE5FAD430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1" y="2392418"/>
            <a:ext cx="1423698" cy="11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C0BA229-B411-7E51-47C4-4936E9C2A926}"/>
              </a:ext>
            </a:extLst>
          </p:cNvPr>
          <p:cNvSpPr/>
          <p:nvPr/>
        </p:nvSpPr>
        <p:spPr>
          <a:xfrm>
            <a:off x="2167568" y="2657684"/>
            <a:ext cx="177800" cy="177800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073AA8-8801-DF09-5F5B-1E02CD2D9A08}"/>
              </a:ext>
            </a:extLst>
          </p:cNvPr>
          <p:cNvSpPr txBox="1"/>
          <p:nvPr/>
        </p:nvSpPr>
        <p:spPr>
          <a:xfrm>
            <a:off x="1807359" y="2161586"/>
            <a:ext cx="76322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Pixel</a:t>
            </a:r>
            <a:endParaRPr lang="cs-CZ" sz="2400" dirty="0">
              <a:solidFill>
                <a:srgbClr val="56B4E9"/>
              </a:solidFill>
            </a:endParaRPr>
          </a:p>
        </p:txBody>
      </p:sp>
      <p:pic>
        <p:nvPicPr>
          <p:cNvPr id="32" name="Google Shape;66;p10">
            <a:extLst>
              <a:ext uri="{FF2B5EF4-FFF2-40B4-BE49-F238E27FC236}">
                <a16:creationId xmlns:a16="http://schemas.microsoft.com/office/drawing/2014/main" id="{815CDAF4-C6DB-2CA9-938A-2DB2A143850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7555621" y="2315234"/>
            <a:ext cx="684900" cy="684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F4620C3-2706-09D4-5A28-A1D5A102D3FF}"/>
              </a:ext>
            </a:extLst>
          </p:cNvPr>
          <p:cNvCxnSpPr>
            <a:cxnSpLocks/>
          </p:cNvCxnSpPr>
          <p:nvPr/>
        </p:nvCxnSpPr>
        <p:spPr>
          <a:xfrm flipV="1">
            <a:off x="6713607" y="2829139"/>
            <a:ext cx="1011022" cy="64640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95270E-8958-94AC-C3EB-7B439E574A64}"/>
              </a:ext>
            </a:extLst>
          </p:cNvPr>
          <p:cNvCxnSpPr>
            <a:stCxn id="30" idx="3"/>
          </p:cNvCxnSpPr>
          <p:nvPr/>
        </p:nvCxnSpPr>
        <p:spPr>
          <a:xfrm>
            <a:off x="2345368" y="2746584"/>
            <a:ext cx="1183421" cy="72896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375D8B7-02A6-DD75-2A7B-5924FEAAA0F5}"/>
              </a:ext>
            </a:extLst>
          </p:cNvPr>
          <p:cNvCxnSpPr>
            <a:cxnSpLocks/>
          </p:cNvCxnSpPr>
          <p:nvPr/>
        </p:nvCxnSpPr>
        <p:spPr>
          <a:xfrm flipV="1">
            <a:off x="3528789" y="2746584"/>
            <a:ext cx="1592409" cy="72896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800FA37-D593-35D3-C3B0-F7CC46505DA2}"/>
              </a:ext>
            </a:extLst>
          </p:cNvPr>
          <p:cNvCxnSpPr>
            <a:cxnSpLocks/>
          </p:cNvCxnSpPr>
          <p:nvPr/>
        </p:nvCxnSpPr>
        <p:spPr>
          <a:xfrm>
            <a:off x="5121198" y="2746584"/>
            <a:ext cx="1592409" cy="72896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6473E849-DB21-059F-A129-6DFFAC4DADD0}"/>
              </a:ext>
            </a:extLst>
          </p:cNvPr>
          <p:cNvSpPr/>
          <p:nvPr/>
        </p:nvSpPr>
        <p:spPr>
          <a:xfrm>
            <a:off x="2169708" y="2933264"/>
            <a:ext cx="177800" cy="1778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562A804-C041-C28D-AD4B-D0B1C0D23967}"/>
              </a:ext>
            </a:extLst>
          </p:cNvPr>
          <p:cNvCxnSpPr>
            <a:endCxn id="44" idx="3"/>
          </p:cNvCxnSpPr>
          <p:nvPr/>
        </p:nvCxnSpPr>
        <p:spPr>
          <a:xfrm flipH="1" flipV="1">
            <a:off x="2347508" y="3022164"/>
            <a:ext cx="1197539" cy="453380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61875C-FD7A-97EE-3D71-A11CE98622B9}"/>
              </a:ext>
            </a:extLst>
          </p:cNvPr>
          <p:cNvCxnSpPr>
            <a:cxnSpLocks/>
          </p:cNvCxnSpPr>
          <p:nvPr/>
        </p:nvCxnSpPr>
        <p:spPr>
          <a:xfrm flipH="1">
            <a:off x="3545047" y="2869917"/>
            <a:ext cx="1576151" cy="593005"/>
          </a:xfrm>
          <a:prstGeom prst="line">
            <a:avLst/>
          </a:prstGeom>
          <a:ln w="1905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FE6C371-B4EF-7A7A-AAC4-E80EE48C4251}"/>
              </a:ext>
            </a:extLst>
          </p:cNvPr>
          <p:cNvCxnSpPr>
            <a:cxnSpLocks/>
          </p:cNvCxnSpPr>
          <p:nvPr/>
        </p:nvCxnSpPr>
        <p:spPr>
          <a:xfrm flipH="1" flipV="1">
            <a:off x="5121198" y="2869917"/>
            <a:ext cx="1592409" cy="501080"/>
          </a:xfrm>
          <a:prstGeom prst="line">
            <a:avLst/>
          </a:prstGeom>
          <a:ln w="1905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4F7E854-E7D7-6B1D-277B-174D22EEDE24}"/>
              </a:ext>
            </a:extLst>
          </p:cNvPr>
          <p:cNvCxnSpPr>
            <a:cxnSpLocks/>
          </p:cNvCxnSpPr>
          <p:nvPr/>
        </p:nvCxnSpPr>
        <p:spPr>
          <a:xfrm flipH="1">
            <a:off x="6713607" y="2829139"/>
            <a:ext cx="1179850" cy="541858"/>
          </a:xfrm>
          <a:prstGeom prst="line">
            <a:avLst/>
          </a:prstGeom>
          <a:ln w="19050">
            <a:solidFill>
              <a:srgbClr val="00206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65;p10">
            <a:extLst>
              <a:ext uri="{FF2B5EF4-FFF2-40B4-BE49-F238E27FC236}">
                <a16:creationId xmlns:a16="http://schemas.microsoft.com/office/drawing/2014/main" id="{20B9DE2A-8B0F-DFB7-D0CC-08AE340A4C4A}"/>
              </a:ext>
            </a:extLst>
          </p:cNvPr>
          <p:cNvSpPr txBox="1"/>
          <p:nvPr/>
        </p:nvSpPr>
        <p:spPr>
          <a:xfrm>
            <a:off x="2016000" y="1388575"/>
            <a:ext cx="5990400" cy="2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Need to retrace the entire path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95699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How to Draw a Mirror Step by Step - EasyLineDrawing">
            <a:extLst>
              <a:ext uri="{FF2B5EF4-FFF2-40B4-BE49-F238E27FC236}">
                <a16:creationId xmlns:a16="http://schemas.microsoft.com/office/drawing/2014/main" id="{146ABD96-67FB-52E1-72B6-696B79DBD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757" y="2829139"/>
            <a:ext cx="2359700" cy="1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ow to Draw a Mirror Step by Step - EasyLineDrawing">
            <a:extLst>
              <a:ext uri="{FF2B5EF4-FFF2-40B4-BE49-F238E27FC236}">
                <a16:creationId xmlns:a16="http://schemas.microsoft.com/office/drawing/2014/main" id="{30C8BC38-EC78-41AB-E499-E7DE1105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48" y="2218179"/>
            <a:ext cx="2359700" cy="1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w to Draw a Mirror Step by Step - EasyLineDrawing">
            <a:extLst>
              <a:ext uri="{FF2B5EF4-FFF2-40B4-BE49-F238E27FC236}">
                <a16:creationId xmlns:a16="http://schemas.microsoft.com/office/drawing/2014/main" id="{A67DACEB-0ED3-ECAF-0D43-4A844830B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39" y="2869917"/>
            <a:ext cx="2359700" cy="1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Mollification</a:t>
            </a: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EF0A31EB-EC44-8489-4BC4-CE5FAD430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1" y="2392418"/>
            <a:ext cx="1423698" cy="11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C0BA229-B411-7E51-47C4-4936E9C2A926}"/>
              </a:ext>
            </a:extLst>
          </p:cNvPr>
          <p:cNvSpPr/>
          <p:nvPr/>
        </p:nvSpPr>
        <p:spPr>
          <a:xfrm>
            <a:off x="2167568" y="2657684"/>
            <a:ext cx="177800" cy="177800"/>
          </a:xfrm>
          <a:prstGeom prst="rect">
            <a:avLst/>
          </a:prstGeom>
          <a:noFill/>
          <a:ln w="38100">
            <a:solidFill>
              <a:srgbClr val="56B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073AA8-8801-DF09-5F5B-1E02CD2D9A08}"/>
              </a:ext>
            </a:extLst>
          </p:cNvPr>
          <p:cNvSpPr txBox="1"/>
          <p:nvPr/>
        </p:nvSpPr>
        <p:spPr>
          <a:xfrm>
            <a:off x="1807359" y="2161586"/>
            <a:ext cx="76322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6B4E9"/>
                </a:solidFill>
              </a:rPr>
              <a:t>Pixel</a:t>
            </a:r>
            <a:endParaRPr lang="cs-CZ" sz="2400" dirty="0">
              <a:solidFill>
                <a:srgbClr val="56B4E9"/>
              </a:solidFill>
            </a:endParaRPr>
          </a:p>
        </p:txBody>
      </p:sp>
      <p:pic>
        <p:nvPicPr>
          <p:cNvPr id="32" name="Google Shape;66;p10">
            <a:extLst>
              <a:ext uri="{FF2B5EF4-FFF2-40B4-BE49-F238E27FC236}">
                <a16:creationId xmlns:a16="http://schemas.microsoft.com/office/drawing/2014/main" id="{815CDAF4-C6DB-2CA9-938A-2DB2A143850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7555621" y="2315234"/>
            <a:ext cx="684900" cy="684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F4620C3-2706-09D4-5A28-A1D5A102D3FF}"/>
              </a:ext>
            </a:extLst>
          </p:cNvPr>
          <p:cNvCxnSpPr>
            <a:cxnSpLocks/>
          </p:cNvCxnSpPr>
          <p:nvPr/>
        </p:nvCxnSpPr>
        <p:spPr>
          <a:xfrm flipV="1">
            <a:off x="6713607" y="2829139"/>
            <a:ext cx="1011022" cy="64640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95270E-8958-94AC-C3EB-7B439E574A64}"/>
              </a:ext>
            </a:extLst>
          </p:cNvPr>
          <p:cNvCxnSpPr>
            <a:stCxn id="30" idx="3"/>
          </p:cNvCxnSpPr>
          <p:nvPr/>
        </p:nvCxnSpPr>
        <p:spPr>
          <a:xfrm>
            <a:off x="2345368" y="2746584"/>
            <a:ext cx="1183421" cy="72896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375D8B7-02A6-DD75-2A7B-5924FEAAA0F5}"/>
              </a:ext>
            </a:extLst>
          </p:cNvPr>
          <p:cNvCxnSpPr>
            <a:cxnSpLocks/>
          </p:cNvCxnSpPr>
          <p:nvPr/>
        </p:nvCxnSpPr>
        <p:spPr>
          <a:xfrm flipV="1">
            <a:off x="3528789" y="2746584"/>
            <a:ext cx="1592409" cy="72896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800FA37-D593-35D3-C3B0-F7CC46505DA2}"/>
              </a:ext>
            </a:extLst>
          </p:cNvPr>
          <p:cNvCxnSpPr>
            <a:cxnSpLocks/>
          </p:cNvCxnSpPr>
          <p:nvPr/>
        </p:nvCxnSpPr>
        <p:spPr>
          <a:xfrm>
            <a:off x="5121198" y="2746584"/>
            <a:ext cx="1592409" cy="72896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6473E849-DB21-059F-A129-6DFFAC4DADD0}"/>
              </a:ext>
            </a:extLst>
          </p:cNvPr>
          <p:cNvSpPr/>
          <p:nvPr/>
        </p:nvSpPr>
        <p:spPr>
          <a:xfrm>
            <a:off x="2169708" y="2933264"/>
            <a:ext cx="177800" cy="1778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562A804-C041-C28D-AD4B-D0B1C0D23967}"/>
              </a:ext>
            </a:extLst>
          </p:cNvPr>
          <p:cNvCxnSpPr>
            <a:endCxn id="44" idx="3"/>
          </p:cNvCxnSpPr>
          <p:nvPr/>
        </p:nvCxnSpPr>
        <p:spPr>
          <a:xfrm flipH="1" flipV="1">
            <a:off x="2347508" y="3022164"/>
            <a:ext cx="1197539" cy="453380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61875C-FD7A-97EE-3D71-A11CE98622B9}"/>
              </a:ext>
            </a:extLst>
          </p:cNvPr>
          <p:cNvCxnSpPr>
            <a:cxnSpLocks/>
          </p:cNvCxnSpPr>
          <p:nvPr/>
        </p:nvCxnSpPr>
        <p:spPr>
          <a:xfrm flipH="1">
            <a:off x="3545047" y="2746584"/>
            <a:ext cx="1584280" cy="716338"/>
          </a:xfrm>
          <a:prstGeom prst="line">
            <a:avLst/>
          </a:prstGeom>
          <a:ln w="1905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FE6C371-B4EF-7A7A-AAC4-E80EE48C4251}"/>
              </a:ext>
            </a:extLst>
          </p:cNvPr>
          <p:cNvCxnSpPr>
            <a:cxnSpLocks/>
          </p:cNvCxnSpPr>
          <p:nvPr/>
        </p:nvCxnSpPr>
        <p:spPr>
          <a:xfrm flipH="1" flipV="1">
            <a:off x="5129327" y="2746584"/>
            <a:ext cx="1584280" cy="728960"/>
          </a:xfrm>
          <a:prstGeom prst="line">
            <a:avLst/>
          </a:prstGeom>
          <a:ln w="1905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4F7E854-E7D7-6B1D-277B-174D22EEDE24}"/>
              </a:ext>
            </a:extLst>
          </p:cNvPr>
          <p:cNvCxnSpPr>
            <a:cxnSpLocks/>
          </p:cNvCxnSpPr>
          <p:nvPr/>
        </p:nvCxnSpPr>
        <p:spPr>
          <a:xfrm flipH="1">
            <a:off x="6713607" y="2829139"/>
            <a:ext cx="1011022" cy="646405"/>
          </a:xfrm>
          <a:prstGeom prst="line">
            <a:avLst/>
          </a:prstGeom>
          <a:ln w="19050">
            <a:solidFill>
              <a:srgbClr val="00206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65;p10">
            <a:extLst>
              <a:ext uri="{FF2B5EF4-FFF2-40B4-BE49-F238E27FC236}">
                <a16:creationId xmlns:a16="http://schemas.microsoft.com/office/drawing/2014/main" id="{20B9DE2A-8B0F-DFB7-D0CC-08AE340A4C4A}"/>
              </a:ext>
            </a:extLst>
          </p:cNvPr>
          <p:cNvSpPr txBox="1"/>
          <p:nvPr/>
        </p:nvSpPr>
        <p:spPr>
          <a:xfrm>
            <a:off x="2016000" y="1388575"/>
            <a:ext cx="5990400" cy="40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Mollifier (kernel) used instead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Reuse the rest of the path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E8C4939-5E3F-8BEB-B1A2-4A71A17C04C9}"/>
              </a:ext>
            </a:extLst>
          </p:cNvPr>
          <p:cNvSpPr/>
          <p:nvPr/>
        </p:nvSpPr>
        <p:spPr>
          <a:xfrm rot="7345022">
            <a:off x="3080171" y="2992863"/>
            <a:ext cx="398202" cy="605627"/>
          </a:xfrm>
          <a:prstGeom prst="triangle">
            <a:avLst/>
          </a:prstGeom>
          <a:solidFill>
            <a:srgbClr val="E1161C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7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2"/>
          <p:cNvSpPr txBox="1"/>
          <p:nvPr/>
        </p:nvSpPr>
        <p:spPr>
          <a:xfrm>
            <a:off x="731850" y="1656600"/>
            <a:ext cx="52308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Results</a:t>
            </a:r>
            <a:endParaRPr sz="40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364905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Results – Visible lights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pic>
        <p:nvPicPr>
          <p:cNvPr id="3" name="Picture 2" descr="A potted plant on a counter&#10;&#10;Description automatically generated">
            <a:extLst>
              <a:ext uri="{FF2B5EF4-FFF2-40B4-BE49-F238E27FC236}">
                <a16:creationId xmlns:a16="http://schemas.microsoft.com/office/drawing/2014/main" id="{E841CF87-00FF-6AD9-F95E-91CE824D7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00" y="1302950"/>
            <a:ext cx="3924298" cy="22074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3D492A-5C3A-84DA-5321-189AA64DA397}"/>
              </a:ext>
            </a:extLst>
          </p:cNvPr>
          <p:cNvSpPr/>
          <p:nvPr/>
        </p:nvSpPr>
        <p:spPr>
          <a:xfrm>
            <a:off x="2099325" y="2184408"/>
            <a:ext cx="481825" cy="48182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9FB4D5-C6AE-3477-6242-A07C3818EB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01575" y="1302950"/>
            <a:ext cx="3924298" cy="22074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92006F-F3A5-7128-F128-7F675F17B3ED}"/>
              </a:ext>
            </a:extLst>
          </p:cNvPr>
          <p:cNvSpPr/>
          <p:nvPr/>
        </p:nvSpPr>
        <p:spPr>
          <a:xfrm>
            <a:off x="6156200" y="2184408"/>
            <a:ext cx="481825" cy="48182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43;p8">
            <a:extLst>
              <a:ext uri="{FF2B5EF4-FFF2-40B4-BE49-F238E27FC236}">
                <a16:creationId xmlns:a16="http://schemas.microsoft.com/office/drawing/2014/main" id="{A1BA9414-A227-2B65-C6B4-C750F401075C}"/>
              </a:ext>
            </a:extLst>
          </p:cNvPr>
          <p:cNvSpPr txBox="1"/>
          <p:nvPr/>
        </p:nvSpPr>
        <p:spPr>
          <a:xfrm>
            <a:off x="744700" y="1302950"/>
            <a:ext cx="1419300" cy="338524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Corona DOF Solver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16" name="Google Shape;44;p8">
            <a:extLst>
              <a:ext uri="{FF2B5EF4-FFF2-40B4-BE49-F238E27FC236}">
                <a16:creationId xmlns:a16="http://schemas.microsoft.com/office/drawing/2014/main" id="{6368952D-83C4-BF22-58EC-3A137111F4C3}"/>
              </a:ext>
            </a:extLst>
          </p:cNvPr>
          <p:cNvSpPr txBox="1"/>
          <p:nvPr/>
        </p:nvSpPr>
        <p:spPr>
          <a:xfrm>
            <a:off x="4801575" y="1302862"/>
            <a:ext cx="808993" cy="338700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Path tracer</a:t>
            </a:r>
            <a:endParaRPr sz="1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9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ol swipe by 3darcspace studio">
            <a:hlinkClick r:id="" action="ppaction://media"/>
            <a:extLst>
              <a:ext uri="{FF2B5EF4-FFF2-40B4-BE49-F238E27FC236}">
                <a16:creationId xmlns:a16="http://schemas.microsoft.com/office/drawing/2014/main" id="{2E378291-3C75-F9C2-EE76-82995228F6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5999" y="2086368"/>
            <a:ext cx="4887233" cy="2749069"/>
          </a:xfrm>
          <a:prstGeom prst="rect">
            <a:avLst/>
          </a:prstGeom>
        </p:spPr>
      </p:pic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Corona Renderer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10"/>
          <p:cNvSpPr txBox="1"/>
          <p:nvPr/>
        </p:nvSpPr>
        <p:spPr>
          <a:xfrm>
            <a:off x="2016000" y="1388575"/>
            <a:ext cx="5990400" cy="75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 panose="00000400000000000000" pitchFamily="2" charset="0"/>
                <a:ea typeface="Poppins Light"/>
                <a:cs typeface="Poppins Light" panose="00000400000000000000" pitchFamily="2" charset="0"/>
                <a:sym typeface="Poppins Light"/>
              </a:rPr>
              <a:t>Path tracer</a:t>
            </a:r>
            <a:endParaRPr lang="cs-CZ" sz="1200" dirty="0">
              <a:solidFill>
                <a:srgbClr val="252525"/>
              </a:solidFill>
              <a:latin typeface="Poppins Light" panose="00000400000000000000" pitchFamily="2" charset="0"/>
              <a:ea typeface="Poppins Light"/>
              <a:cs typeface="Poppins Light" panose="00000400000000000000" pitchFamily="2" charset="0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On demand Caustics solver (bidirectional Markov Chain photon tracing)</a:t>
            </a:r>
            <a:endParaRPr lang="cs-CZ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</a:pPr>
            <a:endParaRPr lang="cs-CZ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70901-F5E9-402F-7848-656F32D507B4}"/>
              </a:ext>
            </a:extLst>
          </p:cNvPr>
          <p:cNvSpPr txBox="1"/>
          <p:nvPr/>
        </p:nvSpPr>
        <p:spPr>
          <a:xfrm>
            <a:off x="5472289" y="4596052"/>
            <a:ext cx="1507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3Darcspace studio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3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7B9BA672-FD6A-A1E6-6F6A-83788FC5D954}"/>
              </a:ext>
            </a:extLst>
          </p:cNvPr>
          <p:cNvGrpSpPr/>
          <p:nvPr/>
        </p:nvGrpSpPr>
        <p:grpSpPr>
          <a:xfrm>
            <a:off x="744700" y="1302862"/>
            <a:ext cx="3125715" cy="3124472"/>
            <a:chOff x="2860225" y="3927227"/>
            <a:chExt cx="482018" cy="481826"/>
          </a:xfrm>
        </p:grpSpPr>
        <p:pic>
          <p:nvPicPr>
            <p:cNvPr id="17" name="Picture 16" descr="A potted plant on a counter&#10;&#10;Description automatically generated">
              <a:extLst>
                <a:ext uri="{FF2B5EF4-FFF2-40B4-BE49-F238E27FC236}">
                  <a16:creationId xmlns:a16="http://schemas.microsoft.com/office/drawing/2014/main" id="{61D05C3F-5E2A-7CBA-04D6-669B9973D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519" t="39936" r="53203" b="38236"/>
            <a:stretch/>
          </p:blipFill>
          <p:spPr>
            <a:xfrm>
              <a:off x="2860417" y="3927228"/>
              <a:ext cx="481826" cy="48182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D6E4C24-FDAA-22AC-7280-F429038C55AE}"/>
                </a:ext>
              </a:extLst>
            </p:cNvPr>
            <p:cNvSpPr/>
            <p:nvPr/>
          </p:nvSpPr>
          <p:spPr>
            <a:xfrm>
              <a:off x="2860225" y="3927227"/>
              <a:ext cx="481825" cy="481825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FF181DB-663E-7E4B-96BA-92D908B54A40}"/>
              </a:ext>
            </a:extLst>
          </p:cNvPr>
          <p:cNvGrpSpPr/>
          <p:nvPr/>
        </p:nvGrpSpPr>
        <p:grpSpPr>
          <a:xfrm>
            <a:off x="4801575" y="1302862"/>
            <a:ext cx="3124472" cy="3124472"/>
            <a:chOff x="6067490" y="3849434"/>
            <a:chExt cx="481826" cy="48182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D6A3E0B-0BD1-5711-4B9B-F77270EFE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519" t="39932" r="53203" b="38240"/>
            <a:stretch/>
          </p:blipFill>
          <p:spPr>
            <a:xfrm>
              <a:off x="6067490" y="3849435"/>
              <a:ext cx="481826" cy="48182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77992B-A816-9311-D41D-D511490A16BC}"/>
                </a:ext>
              </a:extLst>
            </p:cNvPr>
            <p:cNvSpPr/>
            <p:nvPr/>
          </p:nvSpPr>
          <p:spPr>
            <a:xfrm>
              <a:off x="6067490" y="3849434"/>
              <a:ext cx="481825" cy="481825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Results – Visible lights</a:t>
            </a: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15" name="Google Shape;43;p8">
            <a:extLst>
              <a:ext uri="{FF2B5EF4-FFF2-40B4-BE49-F238E27FC236}">
                <a16:creationId xmlns:a16="http://schemas.microsoft.com/office/drawing/2014/main" id="{A1BA9414-A227-2B65-C6B4-C750F401075C}"/>
              </a:ext>
            </a:extLst>
          </p:cNvPr>
          <p:cNvSpPr txBox="1"/>
          <p:nvPr/>
        </p:nvSpPr>
        <p:spPr>
          <a:xfrm>
            <a:off x="744700" y="1302950"/>
            <a:ext cx="1419300" cy="338524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Corona DOF Solver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16" name="Google Shape;44;p8">
            <a:extLst>
              <a:ext uri="{FF2B5EF4-FFF2-40B4-BE49-F238E27FC236}">
                <a16:creationId xmlns:a16="http://schemas.microsoft.com/office/drawing/2014/main" id="{6368952D-83C4-BF22-58EC-3A137111F4C3}"/>
              </a:ext>
            </a:extLst>
          </p:cNvPr>
          <p:cNvSpPr txBox="1"/>
          <p:nvPr/>
        </p:nvSpPr>
        <p:spPr>
          <a:xfrm>
            <a:off x="4801575" y="1302862"/>
            <a:ext cx="808993" cy="338700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Path tracer</a:t>
            </a:r>
            <a:endParaRPr sz="1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886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8A06F7-C712-B05B-05BA-C063F16337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07"/>
          <a:stretch/>
        </p:blipFill>
        <p:spPr>
          <a:xfrm>
            <a:off x="1297433" y="1302862"/>
            <a:ext cx="3018592" cy="29006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532E3C-7B08-46AF-A41D-4F8ADDAB5368}"/>
              </a:ext>
            </a:extLst>
          </p:cNvPr>
          <p:cNvSpPr/>
          <p:nvPr/>
        </p:nvSpPr>
        <p:spPr>
          <a:xfrm>
            <a:off x="1797465" y="3222929"/>
            <a:ext cx="553094" cy="55309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mall figurine of santa claus&#10;&#10;Description automatically generated">
            <a:extLst>
              <a:ext uri="{FF2B5EF4-FFF2-40B4-BE49-F238E27FC236}">
                <a16:creationId xmlns:a16="http://schemas.microsoft.com/office/drawing/2014/main" id="{78BC25A6-9356-F57D-C109-5FB9B70080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07"/>
          <a:stretch/>
        </p:blipFill>
        <p:spPr>
          <a:xfrm>
            <a:off x="4897107" y="1302862"/>
            <a:ext cx="3018592" cy="2900648"/>
          </a:xfrm>
          <a:prstGeom prst="rect">
            <a:avLst/>
          </a:prstGeom>
        </p:spPr>
      </p:pic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Results – Reflections</a:t>
            </a: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FC8A56-FFF9-F655-BEE4-183E2C1A5278}"/>
              </a:ext>
            </a:extLst>
          </p:cNvPr>
          <p:cNvSpPr/>
          <p:nvPr/>
        </p:nvSpPr>
        <p:spPr>
          <a:xfrm>
            <a:off x="5397139" y="3222929"/>
            <a:ext cx="553094" cy="55309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43;p8">
            <a:extLst>
              <a:ext uri="{FF2B5EF4-FFF2-40B4-BE49-F238E27FC236}">
                <a16:creationId xmlns:a16="http://schemas.microsoft.com/office/drawing/2014/main" id="{744C1AFC-16DF-7CB7-972F-C47DE260AF66}"/>
              </a:ext>
            </a:extLst>
          </p:cNvPr>
          <p:cNvSpPr txBox="1"/>
          <p:nvPr/>
        </p:nvSpPr>
        <p:spPr>
          <a:xfrm>
            <a:off x="1297433" y="1302950"/>
            <a:ext cx="1419300" cy="338524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Corona DOF Solver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3" name="Google Shape;44;p8">
            <a:extLst>
              <a:ext uri="{FF2B5EF4-FFF2-40B4-BE49-F238E27FC236}">
                <a16:creationId xmlns:a16="http://schemas.microsoft.com/office/drawing/2014/main" id="{AF3E9E36-5DD5-13FC-478B-A2CC74221507}"/>
              </a:ext>
            </a:extLst>
          </p:cNvPr>
          <p:cNvSpPr txBox="1"/>
          <p:nvPr/>
        </p:nvSpPr>
        <p:spPr>
          <a:xfrm>
            <a:off x="4897107" y="1302862"/>
            <a:ext cx="808993" cy="338700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Path tracer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602AF-387E-E482-24C3-1F92B0A4F732}"/>
              </a:ext>
            </a:extLst>
          </p:cNvPr>
          <p:cNvSpPr txBox="1"/>
          <p:nvPr/>
        </p:nvSpPr>
        <p:spPr>
          <a:xfrm>
            <a:off x="1257581" y="3941900"/>
            <a:ext cx="1524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Francesco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Legrenzi</a:t>
            </a:r>
            <a:endParaRPr lang="en-US" sz="1100" b="0" i="0" dirty="0">
              <a:solidFill>
                <a:schemeClr val="bg1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41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Results – Reflections</a:t>
            </a: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1FD380-624A-0544-4604-3496C198868A}"/>
              </a:ext>
            </a:extLst>
          </p:cNvPr>
          <p:cNvGrpSpPr/>
          <p:nvPr/>
        </p:nvGrpSpPr>
        <p:grpSpPr>
          <a:xfrm>
            <a:off x="1297432" y="1302862"/>
            <a:ext cx="2870525" cy="2882090"/>
            <a:chOff x="3518874" y="3285229"/>
            <a:chExt cx="553094" cy="55532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FCD67A9-B47D-5D4F-D1C3-1740D0288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477" t="63608" r="65200" b="18069"/>
            <a:stretch/>
          </p:blipFill>
          <p:spPr>
            <a:xfrm>
              <a:off x="3518874" y="3287456"/>
              <a:ext cx="553094" cy="553095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4F087E-28A3-BA21-6C9E-CAE600753F42}"/>
                </a:ext>
              </a:extLst>
            </p:cNvPr>
            <p:cNvSpPr/>
            <p:nvPr/>
          </p:nvSpPr>
          <p:spPr>
            <a:xfrm>
              <a:off x="3518874" y="3285229"/>
              <a:ext cx="553094" cy="553094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F102BA-4BE9-CF80-86A6-7E025F5262C2}"/>
              </a:ext>
            </a:extLst>
          </p:cNvPr>
          <p:cNvGrpSpPr/>
          <p:nvPr/>
        </p:nvGrpSpPr>
        <p:grpSpPr>
          <a:xfrm>
            <a:off x="4908696" y="1293546"/>
            <a:ext cx="2893781" cy="2891406"/>
            <a:chOff x="4496251" y="3293105"/>
            <a:chExt cx="553548" cy="553094"/>
          </a:xfrm>
        </p:grpSpPr>
        <p:pic>
          <p:nvPicPr>
            <p:cNvPr id="23" name="Picture 22" descr="A small figurine of santa claus&#10;&#10;Description automatically generated">
              <a:extLst>
                <a:ext uri="{FF2B5EF4-FFF2-40B4-BE49-F238E27FC236}">
                  <a16:creationId xmlns:a16="http://schemas.microsoft.com/office/drawing/2014/main" id="{9AA1F063-C084-DF9F-E831-ABE0655CE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565" t="63608" r="65112" b="18069"/>
            <a:stretch/>
          </p:blipFill>
          <p:spPr>
            <a:xfrm>
              <a:off x="4496251" y="3293105"/>
              <a:ext cx="553094" cy="55309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73D0EE-89D5-50CB-B763-B50B1D6189E6}"/>
                </a:ext>
              </a:extLst>
            </p:cNvPr>
            <p:cNvSpPr/>
            <p:nvPr/>
          </p:nvSpPr>
          <p:spPr>
            <a:xfrm>
              <a:off x="4496705" y="3293105"/>
              <a:ext cx="553094" cy="553094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Google Shape;43;p8">
            <a:extLst>
              <a:ext uri="{FF2B5EF4-FFF2-40B4-BE49-F238E27FC236}">
                <a16:creationId xmlns:a16="http://schemas.microsoft.com/office/drawing/2014/main" id="{1E689E41-E05A-94F5-F7C1-AF77DE12A892}"/>
              </a:ext>
            </a:extLst>
          </p:cNvPr>
          <p:cNvSpPr txBox="1"/>
          <p:nvPr/>
        </p:nvSpPr>
        <p:spPr>
          <a:xfrm>
            <a:off x="1297433" y="1302950"/>
            <a:ext cx="1419300" cy="338524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Corona DOF Solver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3" name="Google Shape;44;p8">
            <a:extLst>
              <a:ext uri="{FF2B5EF4-FFF2-40B4-BE49-F238E27FC236}">
                <a16:creationId xmlns:a16="http://schemas.microsoft.com/office/drawing/2014/main" id="{7571E3CE-B58F-6918-8F35-B3FA849D05D3}"/>
              </a:ext>
            </a:extLst>
          </p:cNvPr>
          <p:cNvSpPr txBox="1"/>
          <p:nvPr/>
        </p:nvSpPr>
        <p:spPr>
          <a:xfrm>
            <a:off x="4897107" y="1302862"/>
            <a:ext cx="808993" cy="338700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Path tracer</a:t>
            </a:r>
            <a:endParaRPr sz="1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99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8A06F7-C712-B05B-05BA-C063F16337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07"/>
          <a:stretch/>
        </p:blipFill>
        <p:spPr>
          <a:xfrm>
            <a:off x="1297433" y="1302862"/>
            <a:ext cx="3018592" cy="29006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4E1D34-2824-157D-4B3C-9814661C3E8C}"/>
              </a:ext>
            </a:extLst>
          </p:cNvPr>
          <p:cNvSpPr/>
          <p:nvPr/>
        </p:nvSpPr>
        <p:spPr>
          <a:xfrm>
            <a:off x="1297433" y="2376809"/>
            <a:ext cx="553094" cy="55309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mall figurine of santa claus&#10;&#10;Description automatically generated">
            <a:extLst>
              <a:ext uri="{FF2B5EF4-FFF2-40B4-BE49-F238E27FC236}">
                <a16:creationId xmlns:a16="http://schemas.microsoft.com/office/drawing/2014/main" id="{78BC25A6-9356-F57D-C109-5FB9B70080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07"/>
          <a:stretch/>
        </p:blipFill>
        <p:spPr>
          <a:xfrm>
            <a:off x="4897107" y="1302862"/>
            <a:ext cx="3018592" cy="2900648"/>
          </a:xfrm>
          <a:prstGeom prst="rect">
            <a:avLst/>
          </a:prstGeom>
        </p:spPr>
      </p:pic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Results –GI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92006F-F3A5-7128-F128-7F675F17B3ED}"/>
              </a:ext>
            </a:extLst>
          </p:cNvPr>
          <p:cNvSpPr/>
          <p:nvPr/>
        </p:nvSpPr>
        <p:spPr>
          <a:xfrm>
            <a:off x="4897107" y="2376809"/>
            <a:ext cx="553094" cy="55309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43;p8">
            <a:extLst>
              <a:ext uri="{FF2B5EF4-FFF2-40B4-BE49-F238E27FC236}">
                <a16:creationId xmlns:a16="http://schemas.microsoft.com/office/drawing/2014/main" id="{A1BA9414-A227-2B65-C6B4-C750F401075C}"/>
              </a:ext>
            </a:extLst>
          </p:cNvPr>
          <p:cNvSpPr txBox="1"/>
          <p:nvPr/>
        </p:nvSpPr>
        <p:spPr>
          <a:xfrm>
            <a:off x="1297433" y="1302950"/>
            <a:ext cx="1419300" cy="338524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Corona DOF Solver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16" name="Google Shape;44;p8">
            <a:extLst>
              <a:ext uri="{FF2B5EF4-FFF2-40B4-BE49-F238E27FC236}">
                <a16:creationId xmlns:a16="http://schemas.microsoft.com/office/drawing/2014/main" id="{6368952D-83C4-BF22-58EC-3A137111F4C3}"/>
              </a:ext>
            </a:extLst>
          </p:cNvPr>
          <p:cNvSpPr txBox="1"/>
          <p:nvPr/>
        </p:nvSpPr>
        <p:spPr>
          <a:xfrm>
            <a:off x="4897107" y="1302862"/>
            <a:ext cx="808993" cy="338700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Path tracer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456EF6-18D9-51EF-05AB-2ACCBA869090}"/>
              </a:ext>
            </a:extLst>
          </p:cNvPr>
          <p:cNvSpPr txBox="1"/>
          <p:nvPr/>
        </p:nvSpPr>
        <p:spPr>
          <a:xfrm>
            <a:off x="1257581" y="3941900"/>
            <a:ext cx="1524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Francesco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Legrenzi</a:t>
            </a:r>
            <a:endParaRPr lang="en-US" sz="1100" b="0" i="0" dirty="0">
              <a:solidFill>
                <a:schemeClr val="bg1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5768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Results –GI</a:t>
            </a: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CB92987-936F-3361-032A-5EC941A84DDE}"/>
              </a:ext>
            </a:extLst>
          </p:cNvPr>
          <p:cNvGrpSpPr/>
          <p:nvPr/>
        </p:nvGrpSpPr>
        <p:grpSpPr>
          <a:xfrm>
            <a:off x="1297433" y="1302861"/>
            <a:ext cx="3008436" cy="2997359"/>
            <a:chOff x="3530631" y="2461235"/>
            <a:chExt cx="555139" cy="55309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6B2EEF-38AC-3FD4-85EA-8D4A716D7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t="35578" r="81678" b="46099"/>
            <a:stretch/>
          </p:blipFill>
          <p:spPr>
            <a:xfrm>
              <a:off x="3530631" y="2461235"/>
              <a:ext cx="553094" cy="55309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3B38C2-C165-B8D5-F498-73659554EEAA}"/>
                </a:ext>
              </a:extLst>
            </p:cNvPr>
            <p:cNvSpPr/>
            <p:nvPr/>
          </p:nvSpPr>
          <p:spPr>
            <a:xfrm>
              <a:off x="3532676" y="2461236"/>
              <a:ext cx="553094" cy="55309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A8615C-6256-6FE4-960D-2E58C7085918}"/>
              </a:ext>
            </a:extLst>
          </p:cNvPr>
          <p:cNvGrpSpPr/>
          <p:nvPr/>
        </p:nvGrpSpPr>
        <p:grpSpPr>
          <a:xfrm>
            <a:off x="4897103" y="1314948"/>
            <a:ext cx="3014955" cy="2997353"/>
            <a:chOff x="4488421" y="2476639"/>
            <a:chExt cx="556342" cy="553094"/>
          </a:xfrm>
        </p:grpSpPr>
        <p:pic>
          <p:nvPicPr>
            <p:cNvPr id="22" name="Picture 21" descr="A small figurine of santa claus&#10;&#10;Description automatically generated">
              <a:extLst>
                <a:ext uri="{FF2B5EF4-FFF2-40B4-BE49-F238E27FC236}">
                  <a16:creationId xmlns:a16="http://schemas.microsoft.com/office/drawing/2014/main" id="{A495A289-15E5-6EE2-B516-F59274C25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5578" r="81677" b="46099"/>
            <a:stretch/>
          </p:blipFill>
          <p:spPr>
            <a:xfrm>
              <a:off x="4491669" y="2476639"/>
              <a:ext cx="553094" cy="553094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A39304F-FF4E-E222-9272-18D132092A48}"/>
                </a:ext>
              </a:extLst>
            </p:cNvPr>
            <p:cNvSpPr/>
            <p:nvPr/>
          </p:nvSpPr>
          <p:spPr>
            <a:xfrm>
              <a:off x="4488421" y="2476639"/>
              <a:ext cx="553094" cy="55309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Google Shape;43;p8">
            <a:extLst>
              <a:ext uri="{FF2B5EF4-FFF2-40B4-BE49-F238E27FC236}">
                <a16:creationId xmlns:a16="http://schemas.microsoft.com/office/drawing/2014/main" id="{ED5512F3-BB56-C9EA-C580-F4BB38118FB1}"/>
              </a:ext>
            </a:extLst>
          </p:cNvPr>
          <p:cNvSpPr txBox="1"/>
          <p:nvPr/>
        </p:nvSpPr>
        <p:spPr>
          <a:xfrm>
            <a:off x="1297433" y="1302950"/>
            <a:ext cx="1419300" cy="338524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Corona DOF Solver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3" name="Google Shape;44;p8">
            <a:extLst>
              <a:ext uri="{FF2B5EF4-FFF2-40B4-BE49-F238E27FC236}">
                <a16:creationId xmlns:a16="http://schemas.microsoft.com/office/drawing/2014/main" id="{BB4C5BA4-637A-3288-47A3-27F1FA276C34}"/>
              </a:ext>
            </a:extLst>
          </p:cNvPr>
          <p:cNvSpPr txBox="1"/>
          <p:nvPr/>
        </p:nvSpPr>
        <p:spPr>
          <a:xfrm>
            <a:off x="4897107" y="1302862"/>
            <a:ext cx="808993" cy="338700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Path tracer</a:t>
            </a:r>
            <a:endParaRPr sz="1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28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8A06F7-C712-B05B-05BA-C063F16337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54" b="1954"/>
          <a:stretch/>
        </p:blipFill>
        <p:spPr>
          <a:xfrm>
            <a:off x="1297433" y="1302862"/>
            <a:ext cx="3018592" cy="29006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532E3C-7B08-46AF-A41D-4F8ADDAB5368}"/>
              </a:ext>
            </a:extLst>
          </p:cNvPr>
          <p:cNvSpPr/>
          <p:nvPr/>
        </p:nvSpPr>
        <p:spPr>
          <a:xfrm>
            <a:off x="3223656" y="3394751"/>
            <a:ext cx="445800" cy="4458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C25A6-9356-F57D-C109-5FB9B700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54" b="1954"/>
          <a:stretch/>
        </p:blipFill>
        <p:spPr>
          <a:xfrm>
            <a:off x="4897107" y="1302862"/>
            <a:ext cx="3018592" cy="2900648"/>
          </a:xfrm>
          <a:prstGeom prst="rect">
            <a:avLst/>
          </a:prstGeom>
        </p:spPr>
      </p:pic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Results – 2 delta reflections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FC8A56-FFF9-F655-BEE4-183E2C1A5278}"/>
              </a:ext>
            </a:extLst>
          </p:cNvPr>
          <p:cNvSpPr/>
          <p:nvPr/>
        </p:nvSpPr>
        <p:spPr>
          <a:xfrm>
            <a:off x="6823330" y="3394751"/>
            <a:ext cx="445800" cy="4458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43;p8">
            <a:extLst>
              <a:ext uri="{FF2B5EF4-FFF2-40B4-BE49-F238E27FC236}">
                <a16:creationId xmlns:a16="http://schemas.microsoft.com/office/drawing/2014/main" id="{744C1AFC-16DF-7CB7-972F-C47DE260AF66}"/>
              </a:ext>
            </a:extLst>
          </p:cNvPr>
          <p:cNvSpPr txBox="1"/>
          <p:nvPr/>
        </p:nvSpPr>
        <p:spPr>
          <a:xfrm>
            <a:off x="1297433" y="1302950"/>
            <a:ext cx="1419300" cy="338524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Corona DOF Solver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3" name="Google Shape;44;p8">
            <a:extLst>
              <a:ext uri="{FF2B5EF4-FFF2-40B4-BE49-F238E27FC236}">
                <a16:creationId xmlns:a16="http://schemas.microsoft.com/office/drawing/2014/main" id="{AF3E9E36-5DD5-13FC-478B-A2CC74221507}"/>
              </a:ext>
            </a:extLst>
          </p:cNvPr>
          <p:cNvSpPr txBox="1"/>
          <p:nvPr/>
        </p:nvSpPr>
        <p:spPr>
          <a:xfrm>
            <a:off x="4897107" y="1302862"/>
            <a:ext cx="808993" cy="338700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Path tracer</a:t>
            </a:r>
            <a:endParaRPr sz="1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5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6DAAB-1BFE-4DFB-B54A-F8D03B09A6F5}"/>
              </a:ext>
            </a:extLst>
          </p:cNvPr>
          <p:cNvGrpSpPr/>
          <p:nvPr/>
        </p:nvGrpSpPr>
        <p:grpSpPr>
          <a:xfrm>
            <a:off x="1297432" y="1302861"/>
            <a:ext cx="2900648" cy="2900648"/>
            <a:chOff x="3223656" y="3394751"/>
            <a:chExt cx="445800" cy="445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CA0569-CDAD-6918-2607-B640BF17B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812" t="71254" r="21419" b="13978"/>
            <a:stretch/>
          </p:blipFill>
          <p:spPr>
            <a:xfrm>
              <a:off x="3223656" y="3394751"/>
              <a:ext cx="445800" cy="4458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532E3C-7B08-46AF-A41D-4F8ADDAB5368}"/>
                </a:ext>
              </a:extLst>
            </p:cNvPr>
            <p:cNvSpPr/>
            <p:nvPr/>
          </p:nvSpPr>
          <p:spPr>
            <a:xfrm>
              <a:off x="3223656" y="3394751"/>
              <a:ext cx="445800" cy="445800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4A61E0-7D9C-A932-F08D-250580F3B995}"/>
              </a:ext>
            </a:extLst>
          </p:cNvPr>
          <p:cNvGrpSpPr/>
          <p:nvPr/>
        </p:nvGrpSpPr>
        <p:grpSpPr>
          <a:xfrm>
            <a:off x="4897106" y="1302861"/>
            <a:ext cx="2900648" cy="2900654"/>
            <a:chOff x="6823330" y="3394750"/>
            <a:chExt cx="445800" cy="4458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7081D9-C521-E395-00D3-50D298540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3812" t="71254" r="21419" b="13978"/>
            <a:stretch/>
          </p:blipFill>
          <p:spPr>
            <a:xfrm>
              <a:off x="6823330" y="3394750"/>
              <a:ext cx="445800" cy="4458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FC8A56-FFF9-F655-BEE4-183E2C1A5278}"/>
                </a:ext>
              </a:extLst>
            </p:cNvPr>
            <p:cNvSpPr/>
            <p:nvPr/>
          </p:nvSpPr>
          <p:spPr>
            <a:xfrm>
              <a:off x="6823330" y="3394751"/>
              <a:ext cx="445800" cy="445800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Results – 2 delta reflections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2" name="Google Shape;43;p8">
            <a:extLst>
              <a:ext uri="{FF2B5EF4-FFF2-40B4-BE49-F238E27FC236}">
                <a16:creationId xmlns:a16="http://schemas.microsoft.com/office/drawing/2014/main" id="{744C1AFC-16DF-7CB7-972F-C47DE260AF66}"/>
              </a:ext>
            </a:extLst>
          </p:cNvPr>
          <p:cNvSpPr txBox="1"/>
          <p:nvPr/>
        </p:nvSpPr>
        <p:spPr>
          <a:xfrm>
            <a:off x="1297433" y="1302950"/>
            <a:ext cx="1419300" cy="338524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Corona DOF Solver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3" name="Google Shape;44;p8">
            <a:extLst>
              <a:ext uri="{FF2B5EF4-FFF2-40B4-BE49-F238E27FC236}">
                <a16:creationId xmlns:a16="http://schemas.microsoft.com/office/drawing/2014/main" id="{AF3E9E36-5DD5-13FC-478B-A2CC74221507}"/>
              </a:ext>
            </a:extLst>
          </p:cNvPr>
          <p:cNvSpPr txBox="1"/>
          <p:nvPr/>
        </p:nvSpPr>
        <p:spPr>
          <a:xfrm>
            <a:off x="4897107" y="1302862"/>
            <a:ext cx="808993" cy="338700"/>
          </a:xfrm>
          <a:prstGeom prst="rect">
            <a:avLst/>
          </a:prstGeom>
          <a:solidFill>
            <a:srgbClr val="000000">
              <a:alpha val="5030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lt1"/>
                </a:solidFill>
              </a:rPr>
              <a:t>Path tracer</a:t>
            </a:r>
            <a:endParaRPr sz="1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16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2"/>
          <p:cNvSpPr txBox="1"/>
          <p:nvPr/>
        </p:nvSpPr>
        <p:spPr>
          <a:xfrm>
            <a:off x="731850" y="1656600"/>
            <a:ext cx="52308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Summary and Future work</a:t>
            </a:r>
            <a:endParaRPr sz="40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232756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Conclusion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10"/>
          <p:cNvSpPr txBox="1"/>
          <p:nvPr/>
        </p:nvSpPr>
        <p:spPr>
          <a:xfrm>
            <a:off x="2016000" y="1388575"/>
            <a:ext cx="5990400" cy="2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Solver for faster DOF rendering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Focused on highlights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Unbiased in theory thanks to MCMC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Biased to handle delta reflections/refraction faster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</p:spTree>
    <p:extLst>
      <p:ext uri="{BB962C8B-B14F-4D97-AF65-F5344CB8AC3E}">
        <p14:creationId xmlns:p14="http://schemas.microsoft.com/office/powerpoint/2010/main" val="25038207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Future work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10"/>
          <p:cNvSpPr txBox="1"/>
          <p:nvPr/>
        </p:nvSpPr>
        <p:spPr>
          <a:xfrm>
            <a:off x="2016000" y="1388575"/>
            <a:ext cx="5990400" cy="2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Replace MCMC with Continuous MIS (West et al. 2020)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Combine lens and BSDF sampling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r>
              <a:rPr lang="en-US" sz="1200" dirty="0">
                <a:solidFill>
                  <a:srgbClr val="252525"/>
                </a:solidFill>
                <a:latin typeface="Poppins Light"/>
                <a:ea typeface="Poppins Light"/>
                <a:cs typeface="Poppins Light"/>
                <a:sym typeface="Poppins Light"/>
              </a:rPr>
              <a:t>Use for camera motion blur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Poppins Light"/>
              <a:buChar char="●"/>
            </a:pPr>
            <a:endParaRPr lang="en-US"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B37C5C0-BB0C-6AF9-9E9C-2D3629FFB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8" y="2750756"/>
            <a:ext cx="1423698" cy="11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teapot with a lid&#10;&#10;Description automatically generated">
            <a:extLst>
              <a:ext uri="{FF2B5EF4-FFF2-40B4-BE49-F238E27FC236}">
                <a16:creationId xmlns:a16="http://schemas.microsoft.com/office/drawing/2014/main" id="{26CA074A-0A9A-F8A1-1331-E8EA9747A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816" y="2031760"/>
            <a:ext cx="3810000" cy="2857500"/>
          </a:xfrm>
          <a:prstGeom prst="rect">
            <a:avLst/>
          </a:prstGeom>
        </p:spPr>
      </p:pic>
      <p:pic>
        <p:nvPicPr>
          <p:cNvPr id="4" name="Google Shape;66;p10">
            <a:extLst>
              <a:ext uri="{FF2B5EF4-FFF2-40B4-BE49-F238E27FC236}">
                <a16:creationId xmlns:a16="http://schemas.microsoft.com/office/drawing/2014/main" id="{C05E8CD6-940C-2149-69AB-0BB09F27354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6618000" y="1690065"/>
            <a:ext cx="684900" cy="684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811515C-85BF-40E9-820A-C154C68D9998}"/>
              </a:ext>
            </a:extLst>
          </p:cNvPr>
          <p:cNvCxnSpPr>
            <a:cxnSpLocks/>
          </p:cNvCxnSpPr>
          <p:nvPr/>
        </p:nvCxnSpPr>
        <p:spPr>
          <a:xfrm flipV="1">
            <a:off x="6284277" y="2222498"/>
            <a:ext cx="656575" cy="93321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3B7765-7F42-B6FF-D16F-CDE2F4F00FA1}"/>
              </a:ext>
            </a:extLst>
          </p:cNvPr>
          <p:cNvCxnSpPr>
            <a:cxnSpLocks/>
          </p:cNvCxnSpPr>
          <p:nvPr/>
        </p:nvCxnSpPr>
        <p:spPr>
          <a:xfrm flipV="1">
            <a:off x="1725314" y="3155710"/>
            <a:ext cx="4558963" cy="22653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B063849-CD8C-148B-7B93-F0ED19640C91}"/>
              </a:ext>
            </a:extLst>
          </p:cNvPr>
          <p:cNvSpPr/>
          <p:nvPr/>
        </p:nvSpPr>
        <p:spPr>
          <a:xfrm rot="1526040">
            <a:off x="2151573" y="3783424"/>
            <a:ext cx="655093" cy="3753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805B3A9-B1A9-AE00-9E37-06CBC918E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23" y="3747798"/>
            <a:ext cx="1423698" cy="11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4C8385-7EE9-D8F2-ABD5-8591BE41DFF6}"/>
              </a:ext>
            </a:extLst>
          </p:cNvPr>
          <p:cNvCxnSpPr>
            <a:cxnSpLocks/>
          </p:cNvCxnSpPr>
          <p:nvPr/>
        </p:nvCxnSpPr>
        <p:spPr>
          <a:xfrm flipV="1">
            <a:off x="3637128" y="3155710"/>
            <a:ext cx="2647149" cy="124569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1176BEA-79EC-76F3-9B20-BFB2AA8A3DAC}"/>
              </a:ext>
            </a:extLst>
          </p:cNvPr>
          <p:cNvSpPr txBox="1"/>
          <p:nvPr/>
        </p:nvSpPr>
        <p:spPr>
          <a:xfrm>
            <a:off x="1181448" y="4012329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time</a:t>
            </a:r>
          </a:p>
        </p:txBody>
      </p:sp>
    </p:spTree>
    <p:extLst>
      <p:ext uri="{BB962C8B-B14F-4D97-AF65-F5344CB8AC3E}">
        <p14:creationId xmlns:p14="http://schemas.microsoft.com/office/powerpoint/2010/main" val="362710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/>
        </p:nvSpPr>
        <p:spPr>
          <a:xfrm>
            <a:off x="2016000" y="857150"/>
            <a:ext cx="397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Corona Renderer</a:t>
            </a:r>
            <a:endParaRPr sz="2000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pic>
        <p:nvPicPr>
          <p:cNvPr id="1026" name="Picture 2" descr="Pool House">
            <a:extLst>
              <a:ext uri="{FF2B5EF4-FFF2-40B4-BE49-F238E27FC236}">
                <a16:creationId xmlns:a16="http://schemas.microsoft.com/office/drawing/2014/main" id="{9295388E-15E4-310F-54AD-47E880A8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171" y="658700"/>
            <a:ext cx="6801956" cy="38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7C9F20-69EE-9437-A8F5-554F4D86C836}"/>
              </a:ext>
            </a:extLst>
          </p:cNvPr>
          <p:cNvSpPr txBox="1"/>
          <p:nvPr/>
        </p:nvSpPr>
        <p:spPr>
          <a:xfrm>
            <a:off x="1162171" y="4219443"/>
            <a:ext cx="9653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Tiago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Sillos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528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75"/>
          <p:cNvSpPr txBox="1"/>
          <p:nvPr/>
        </p:nvSpPr>
        <p:spPr>
          <a:xfrm>
            <a:off x="565725" y="2217300"/>
            <a:ext cx="31203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Thank you!</a:t>
            </a:r>
            <a:endParaRPr sz="40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44" name="Google Shape;94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1731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ntilever house">
            <a:extLst>
              <a:ext uri="{FF2B5EF4-FFF2-40B4-BE49-F238E27FC236}">
                <a16:creationId xmlns:a16="http://schemas.microsoft.com/office/drawing/2014/main" id="{CC46A18A-429B-FD0A-8C56-497E31981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658700"/>
            <a:ext cx="5257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C9F20-69EE-9437-A8F5-554F4D86C836}"/>
              </a:ext>
            </a:extLst>
          </p:cNvPr>
          <p:cNvSpPr txBox="1"/>
          <p:nvPr/>
        </p:nvSpPr>
        <p:spPr>
          <a:xfrm>
            <a:off x="1943100" y="4340440"/>
            <a:ext cx="24657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>
                <a:solidFill>
                  <a:srgbClr val="1C1C1C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 </a:t>
            </a:r>
            <a:r>
              <a:rPr lang="en-US" sz="1100" b="0" i="0" u="none" strike="noStrike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Guilherme Pinheiro (AX2 Studio)</a:t>
            </a:r>
            <a:endParaRPr lang="en-US" sz="1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700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ramatic Residential Villa">
            <a:extLst>
              <a:ext uri="{FF2B5EF4-FFF2-40B4-BE49-F238E27FC236}">
                <a16:creationId xmlns:a16="http://schemas.microsoft.com/office/drawing/2014/main" id="{BEB786B6-E7AF-895B-4F17-36D77140C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34" y="664049"/>
            <a:ext cx="5911154" cy="369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C9F20-69EE-9437-A8F5-554F4D86C836}"/>
              </a:ext>
            </a:extLst>
          </p:cNvPr>
          <p:cNvSpPr txBox="1"/>
          <p:nvPr/>
        </p:nvSpPr>
        <p:spPr>
          <a:xfrm>
            <a:off x="1510160" y="4114883"/>
            <a:ext cx="1072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Israa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Azzam</a:t>
            </a:r>
            <a:endParaRPr lang="en-US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895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small apartment">
            <a:extLst>
              <a:ext uri="{FF2B5EF4-FFF2-40B4-BE49-F238E27FC236}">
                <a16:creationId xmlns:a16="http://schemas.microsoft.com/office/drawing/2014/main" id="{0CA103F9-0870-5895-6388-2EFF672E9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48" y="663899"/>
            <a:ext cx="6271014" cy="376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C9F20-69EE-9437-A8F5-554F4D86C836}"/>
              </a:ext>
            </a:extLst>
          </p:cNvPr>
          <p:cNvSpPr txBox="1"/>
          <p:nvPr/>
        </p:nvSpPr>
        <p:spPr>
          <a:xfrm>
            <a:off x="1392248" y="4164897"/>
            <a:ext cx="926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>
                <a:solidFill>
                  <a:schemeClr val="tx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Nikhil Saini</a:t>
            </a:r>
            <a:endParaRPr lang="en-US" sz="1100" dirty="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84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ibiki 21 Bottle">
            <a:extLst>
              <a:ext uri="{FF2B5EF4-FFF2-40B4-BE49-F238E27FC236}">
                <a16:creationId xmlns:a16="http://schemas.microsoft.com/office/drawing/2014/main" id="{C6D5C3B4-A7CA-2402-6546-EFBA61730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06" y="656074"/>
            <a:ext cx="4505792" cy="38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Google Shape;66;p10"/>
          <p:cNvSpPr txBox="1"/>
          <p:nvPr/>
        </p:nvSpPr>
        <p:spPr>
          <a:xfrm>
            <a:off x="348825" y="367425"/>
            <a:ext cx="16977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Depth of field solver in Corona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C9F20-69EE-9437-A8F5-554F4D86C836}"/>
              </a:ext>
            </a:extLst>
          </p:cNvPr>
          <p:cNvSpPr txBox="1"/>
          <p:nvPr/>
        </p:nvSpPr>
        <p:spPr>
          <a:xfrm>
            <a:off x="2277810" y="4202112"/>
            <a:ext cx="1027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>
                <a:solidFill>
                  <a:schemeClr val="tx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David </a:t>
            </a:r>
            <a:r>
              <a:rPr lang="en-US" sz="1100" b="0" i="0" dirty="0" err="1">
                <a:solidFill>
                  <a:schemeClr val="tx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Turfitt</a:t>
            </a:r>
            <a:endParaRPr lang="en-US" sz="1100" dirty="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2091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1C1C1C"/>
      </a:dk1>
      <a:lt1>
        <a:srgbClr val="FFFFFF"/>
      </a:lt1>
      <a:dk2>
        <a:srgbClr val="525252"/>
      </a:dk2>
      <a:lt2>
        <a:srgbClr val="EDEDED"/>
      </a:lt2>
      <a:accent1>
        <a:srgbClr val="E1161C"/>
      </a:accent1>
      <a:accent2>
        <a:srgbClr val="2857AF"/>
      </a:accent2>
      <a:accent3>
        <a:srgbClr val="F3712B"/>
      </a:accent3>
      <a:accent4>
        <a:srgbClr val="12988B"/>
      </a:accent4>
      <a:accent5>
        <a:srgbClr val="6843A8"/>
      </a:accent5>
      <a:accent6>
        <a:srgbClr val="9E3988"/>
      </a:accent6>
      <a:hlink>
        <a:srgbClr val="0DB5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3417</TotalTime>
  <Words>989</Words>
  <Application>Microsoft Office PowerPoint</Application>
  <PresentationFormat>On-screen Show (16:9)</PresentationFormat>
  <Paragraphs>391</Paragraphs>
  <Slides>50</Slides>
  <Notes>50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Poppins</vt:lpstr>
      <vt:lpstr>Poppins ExtraLight</vt:lpstr>
      <vt:lpstr>Cambria Math</vt:lpstr>
      <vt:lpstr>Arial</vt:lpstr>
      <vt:lpstr>Poppins Light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martin.sik@AD-PGR.RENDER-LEGION.COM</cp:lastModifiedBy>
  <cp:revision>5</cp:revision>
  <dcterms:modified xsi:type="dcterms:W3CDTF">2024-01-26T15:07:07Z</dcterms:modified>
</cp:coreProperties>
</file>